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Lst>
  <p:sldSz cy="6858000" cx="9144000"/>
  <p:notesSz cx="6858000" cy="9144000"/>
  <p:embeddedFontLst>
    <p:embeddedFont>
      <p:font typeface="Arial Narrow"/>
      <p:regular r:id="rId28"/>
      <p:bold r:id="rId29"/>
      <p:italic r:id="rId30"/>
      <p:boldItalic r:id="rId31"/>
    </p:embeddedFont>
    <p:embeddedFont>
      <p:font typeface="Open Sans"/>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36" roundtripDataSignature="AMtx7mg/21vs/M6cFZsK9lsGtrDM/JE4R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96822C8-9F49-479E-B53F-653BD06C4CDA}">
  <a:tblStyle styleId="{896822C8-9F49-479E-B53F-653BD06C4CDA}"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FF3E9"/>
          </a:solidFill>
        </a:fill>
      </a:tcStyle>
    </a:wholeTbl>
    <a:band1H>
      <a:tcTxStyle/>
      <a:tcStyle>
        <a:fill>
          <a:solidFill>
            <a:srgbClr val="DEE7D0"/>
          </a:solidFill>
        </a:fill>
      </a:tcStyle>
    </a:band1H>
    <a:band2H>
      <a:tcTxStyle/>
    </a:band2H>
    <a:band1V>
      <a:tcTxStyle/>
      <a:tcStyle>
        <a:fill>
          <a:solidFill>
            <a:srgbClr val="DEE7D0"/>
          </a:solidFill>
        </a:fill>
      </a:tcStyle>
    </a:band1V>
    <a:band2V>
      <a:tcTxStyle/>
    </a:band2V>
    <a:lastCol>
      <a:tcTxStyle b="on" i="off">
        <a:font>
          <a:latin typeface="Calibri"/>
          <a:ea typeface="Calibri"/>
          <a:cs typeface="Calibri"/>
        </a:font>
        <a:schemeClr val="lt1"/>
      </a:tcTxStyle>
      <a:tcStyle>
        <a:fill>
          <a:solidFill>
            <a:schemeClr val="accent3"/>
          </a:solidFill>
        </a:fill>
      </a:tcStyle>
    </a:lastCol>
    <a:firstCol>
      <a:tcTxStyle b="on" i="off">
        <a:font>
          <a:latin typeface="Calibri"/>
          <a:ea typeface="Calibri"/>
          <a:cs typeface="Calibri"/>
        </a:font>
        <a:schemeClr val="lt1"/>
      </a:tcTxStyle>
      <a:tcStyle>
        <a:fill>
          <a:solidFill>
            <a:schemeClr val="accent3"/>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 styleId="{6A6B1DAB-B44F-402B-BE95-0340EBC924E7}" styleName="Table_1">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CF4"/>
          </a:solidFill>
        </a:fill>
      </a:tcStyle>
    </a:wholeTbl>
    <a:band1H>
      <a:tcTxStyle/>
      <a:tcStyle>
        <a:fill>
          <a:solidFill>
            <a:srgbClr val="CFD7E7"/>
          </a:solidFill>
        </a:fill>
      </a:tcStyle>
    </a:band1H>
    <a:band2H>
      <a:tcTxStyle/>
    </a:band2H>
    <a:band1V>
      <a:tcTxStyle/>
      <a:tcStyle>
        <a:fill>
          <a:solidFill>
            <a:srgbClr val="CFD7E7"/>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font" Target="fonts/OpenSans-italic.fntdata"/><Relationship Id="rId25" Type="http://schemas.openxmlformats.org/officeDocument/2006/relationships/slide" Target="slides/slide19.xml"/><Relationship Id="rId7" Type="http://schemas.openxmlformats.org/officeDocument/2006/relationships/slide" Target="slides/slide1.xml"/><Relationship Id="rId33" Type="http://schemas.openxmlformats.org/officeDocument/2006/relationships/font" Target="fonts/OpenSans-bold.fntdata"/><Relationship Id="rId12" Type="http://schemas.openxmlformats.org/officeDocument/2006/relationships/slide" Target="slides/slide6.xml"/><Relationship Id="rId17" Type="http://schemas.openxmlformats.org/officeDocument/2006/relationships/slide" Target="slides/slide11.xml"/><Relationship Id="rId38" Type="http://schemas.openxmlformats.org/officeDocument/2006/relationships/customXml" Target="../customXml/item2.xml"/><Relationship Id="rId20" Type="http://schemas.openxmlformats.org/officeDocument/2006/relationships/slide" Target="slides/slide14.xml"/><Relationship Id="rId2" Type="http://schemas.openxmlformats.org/officeDocument/2006/relationships/viewProps" Target="viewProps.xml"/><Relationship Id="rId29" Type="http://schemas.openxmlformats.org/officeDocument/2006/relationships/font" Target="fonts/ArialNarrow-bold.fntdata"/><Relationship Id="rId16" Type="http://schemas.openxmlformats.org/officeDocument/2006/relationships/slide" Target="slides/slide10.xml"/><Relationship Id="rId24" Type="http://schemas.openxmlformats.org/officeDocument/2006/relationships/slide" Target="slides/slide18.xml"/><Relationship Id="rId1" Type="http://schemas.openxmlformats.org/officeDocument/2006/relationships/theme" Target="theme/theme1.xml"/><Relationship Id="rId6" Type="http://schemas.openxmlformats.org/officeDocument/2006/relationships/notesMaster" Target="notesMasters/notesMaster1.xml"/><Relationship Id="rId11" Type="http://schemas.openxmlformats.org/officeDocument/2006/relationships/slide" Target="slides/slide5.xml"/><Relationship Id="rId32" Type="http://schemas.openxmlformats.org/officeDocument/2006/relationships/font" Target="fonts/OpenSans-regular.fntdata"/><Relationship Id="rId37" Type="http://schemas.openxmlformats.org/officeDocument/2006/relationships/customXml" Target="../customXml/item1.xml"/><Relationship Id="rId23" Type="http://schemas.openxmlformats.org/officeDocument/2006/relationships/slide" Target="slides/slide17.xml"/><Relationship Id="rId28" Type="http://schemas.openxmlformats.org/officeDocument/2006/relationships/font" Target="fonts/ArialNarrow-regular.fntdata"/><Relationship Id="rId5" Type="http://schemas.openxmlformats.org/officeDocument/2006/relationships/slideMaster" Target="slideMasters/slideMaster1.xml"/><Relationship Id="rId15" Type="http://schemas.openxmlformats.org/officeDocument/2006/relationships/slide" Target="slides/slide9.xml"/><Relationship Id="rId36" Type="http://customschemas.google.com/relationships/presentationmetadata" Target="metadata"/><Relationship Id="rId31" Type="http://schemas.openxmlformats.org/officeDocument/2006/relationships/font" Target="fonts/ArialNarrow-boldItalic.fntdata"/><Relationship Id="rId10" Type="http://schemas.openxmlformats.org/officeDocument/2006/relationships/slide" Target="slides/slide4.xml"/><Relationship Id="rId19" Type="http://schemas.openxmlformats.org/officeDocument/2006/relationships/slide" Target="slides/slide13.xml"/><Relationship Id="rId22" Type="http://schemas.openxmlformats.org/officeDocument/2006/relationships/slide" Target="slides/slide16.xml"/><Relationship Id="rId4" Type="http://schemas.openxmlformats.org/officeDocument/2006/relationships/tableStyles" Target="tableStyles.xml"/><Relationship Id="rId9" Type="http://schemas.openxmlformats.org/officeDocument/2006/relationships/slide" Target="slides/slide3.xml"/><Relationship Id="rId27" Type="http://schemas.openxmlformats.org/officeDocument/2006/relationships/slide" Target="slides/slide21.xml"/><Relationship Id="rId30" Type="http://schemas.openxmlformats.org/officeDocument/2006/relationships/font" Target="fonts/ArialNarrow-italic.fntdata"/><Relationship Id="rId35" Type="http://schemas.openxmlformats.org/officeDocument/2006/relationships/font" Target="fonts/OpenSans-boldItalic.fntdata"/><Relationship Id="rId14" Type="http://schemas.openxmlformats.org/officeDocument/2006/relationships/slide" Target="slides/slide8.xml"/><Relationship Id="rId8" Type="http://schemas.openxmlformats.org/officeDocument/2006/relationships/slide" Target="slides/slide2.xml"/><Relationship Id="rId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 name="Google Shape;74;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 name="Google Shape;75;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9" name="Google Shape;209;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2" name="Google Shape;232;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2" name="Google Shape;242;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8" name="Google Shape;258;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9" name="Google Shape;269;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1" name="Google Shape;281;p1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solidFill>
                  <a:srgbClr val="C00000"/>
                </a:solidFill>
              </a:rPr>
              <a:t>MARINA</a:t>
            </a:r>
            <a:endParaRPr>
              <a:solidFill>
                <a:srgbClr val="C00000"/>
              </a:solidFill>
            </a:endParaRPr>
          </a:p>
          <a:p>
            <a:pPr indent="0" lvl="0" marL="0" rtl="0" algn="l">
              <a:spcBef>
                <a:spcPts val="0"/>
              </a:spcBef>
              <a:spcAft>
                <a:spcPts val="0"/>
              </a:spcAft>
              <a:buNone/>
            </a:pPr>
            <a:r>
              <a:t/>
            </a:r>
            <a:endParaRPr/>
          </a:p>
        </p:txBody>
      </p:sp>
      <p:sp>
        <p:nvSpPr>
          <p:cNvPr id="282" name="Google Shape;282;p1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2" name="Google Shape;292;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0" name="Google Shape;300;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1" name="Google Shape;311;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6" name="Google Shape;326;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 name="Google Shape;81;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6" name="Google Shape;346;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4" name="Google Shape;354;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 name="Google Shape;91;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 name="Google Shape;134;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 name="Google Shape;144;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 name="Google Shape;165;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8" name="Google Shape;178;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11.png"/><Relationship Id="rId4" Type="http://schemas.openxmlformats.org/officeDocument/2006/relationships/image" Target="../media/image5.png"/><Relationship Id="rId11" Type="http://schemas.openxmlformats.org/officeDocument/2006/relationships/image" Target="../media/image9.png"/><Relationship Id="rId10" Type="http://schemas.openxmlformats.org/officeDocument/2006/relationships/image" Target="../media/image2.png"/><Relationship Id="rId9" Type="http://schemas.openxmlformats.org/officeDocument/2006/relationships/image" Target="../media/image8.png"/><Relationship Id="rId5" Type="http://schemas.openxmlformats.org/officeDocument/2006/relationships/image" Target="../media/image10.png"/><Relationship Id="rId6" Type="http://schemas.openxmlformats.org/officeDocument/2006/relationships/image" Target="../media/image3.png"/><Relationship Id="rId7" Type="http://schemas.openxmlformats.org/officeDocument/2006/relationships/image" Target="../media/image7.png"/><Relationship Id="rId8"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showMasterSp="0">
  <p:cSld name="Titelfolie">
    <p:spTree>
      <p:nvGrpSpPr>
        <p:cNvPr id="16" name="Shape 16"/>
        <p:cNvGrpSpPr/>
        <p:nvPr/>
      </p:nvGrpSpPr>
      <p:grpSpPr>
        <a:xfrm>
          <a:off x="0" y="0"/>
          <a:ext cx="0" cy="0"/>
          <a:chOff x="0" y="0"/>
          <a:chExt cx="0" cy="0"/>
        </a:xfrm>
      </p:grpSpPr>
      <p:sp>
        <p:nvSpPr>
          <p:cNvPr id="17" name="Google Shape;17;p23"/>
          <p:cNvSpPr/>
          <p:nvPr/>
        </p:nvSpPr>
        <p:spPr>
          <a:xfrm>
            <a:off x="611560" y="6283225"/>
            <a:ext cx="4754767" cy="2616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WP5 - ACTIVITY 5.1: SUSTAINABLE MED CITIES TRAINING SYSTEM </a:t>
            </a:r>
            <a:endParaRPr b="0" i="0" sz="1100" u="none" cap="none" strike="noStrike">
              <a:solidFill>
                <a:schemeClr val="dk1"/>
              </a:solidFill>
              <a:latin typeface="Arial"/>
              <a:ea typeface="Arial"/>
              <a:cs typeface="Arial"/>
              <a:sym typeface="Arial"/>
            </a:endParaRPr>
          </a:p>
        </p:txBody>
      </p:sp>
      <p:sp>
        <p:nvSpPr>
          <p:cNvPr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 id="18" name="Google Shape;18;p23"/>
          <p:cNvSpPr/>
          <p:nvPr/>
        </p:nvSpPr>
        <p:spPr>
          <a:xfrm>
            <a:off x="123825" y="-136525"/>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9" name="Google Shape;19;p23"/>
          <p:cNvPicPr preferRelativeResize="0"/>
          <p:nvPr/>
        </p:nvPicPr>
        <p:blipFill rotWithShape="1">
          <a:blip r:embed="rId2">
            <a:alphaModFix/>
          </a:blip>
          <a:srcRect b="0" l="0" r="0" t="0"/>
          <a:stretch/>
        </p:blipFill>
        <p:spPr>
          <a:xfrm>
            <a:off x="1733435" y="518552"/>
            <a:ext cx="4833620" cy="1772066"/>
          </a:xfrm>
          <a:prstGeom prst="rect">
            <a:avLst/>
          </a:prstGeom>
          <a:noFill/>
          <a:ln>
            <a:noFill/>
          </a:ln>
        </p:spPr>
      </p:pic>
      <p:pic>
        <p:nvPicPr>
          <p:cNvPr id="20" name="Google Shape;20;p23"/>
          <p:cNvPicPr preferRelativeResize="0"/>
          <p:nvPr/>
        </p:nvPicPr>
        <p:blipFill rotWithShape="1">
          <a:blip r:embed="rId3">
            <a:alphaModFix/>
          </a:blip>
          <a:srcRect b="15286" l="33333" r="31362" t="18181"/>
          <a:stretch/>
        </p:blipFill>
        <p:spPr>
          <a:xfrm rot="2002525">
            <a:off x="4970140" y="2488839"/>
            <a:ext cx="3379798" cy="3582878"/>
          </a:xfrm>
          <a:prstGeom prst="rect">
            <a:avLst/>
          </a:prstGeom>
          <a:noFill/>
          <a:ln>
            <a:noFill/>
          </a:ln>
        </p:spPr>
      </p:pic>
      <p:sp>
        <p:nvSpPr>
          <p:cNvPr id="21" name="Google Shape;21;p23"/>
          <p:cNvSpPr/>
          <p:nvPr/>
        </p:nvSpPr>
        <p:spPr>
          <a:xfrm>
            <a:off x="0" y="6576291"/>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SUSTAINABLE MED CITIES TRAINING SYSTEM</a:t>
            </a:r>
            <a:endParaRPr b="0" i="0" sz="1100" u="none" cap="none" strike="noStrike">
              <a:solidFill>
                <a:schemeClr val="lt1"/>
              </a:solidFill>
              <a:latin typeface="Arial Narrow"/>
              <a:ea typeface="Arial Narrow"/>
              <a:cs typeface="Arial Narrow"/>
              <a:sym typeface="Arial Narrow"/>
            </a:endParaRPr>
          </a:p>
        </p:txBody>
      </p:sp>
      <p:pic>
        <p:nvPicPr>
          <p:cNvPr id="22" name="Google Shape;22;p23"/>
          <p:cNvPicPr preferRelativeResize="0"/>
          <p:nvPr/>
        </p:nvPicPr>
        <p:blipFill rotWithShape="1">
          <a:blip r:embed="rId4">
            <a:alphaModFix/>
          </a:blip>
          <a:srcRect b="0" l="0" r="0" t="0"/>
          <a:stretch/>
        </p:blipFill>
        <p:spPr>
          <a:xfrm>
            <a:off x="8210937" y="2218931"/>
            <a:ext cx="771322" cy="284171"/>
          </a:xfrm>
          <a:prstGeom prst="rect">
            <a:avLst/>
          </a:prstGeom>
          <a:noFill/>
          <a:ln>
            <a:noFill/>
          </a:ln>
        </p:spPr>
      </p:pic>
      <p:pic>
        <p:nvPicPr>
          <p:cNvPr id="23" name="Google Shape;23;p23"/>
          <p:cNvPicPr preferRelativeResize="0"/>
          <p:nvPr/>
        </p:nvPicPr>
        <p:blipFill rotWithShape="1">
          <a:blip r:embed="rId5">
            <a:alphaModFix/>
          </a:blip>
          <a:srcRect b="0" l="0" r="0" t="0"/>
          <a:stretch/>
        </p:blipFill>
        <p:spPr>
          <a:xfrm>
            <a:off x="8623662" y="2774600"/>
            <a:ext cx="358597" cy="412725"/>
          </a:xfrm>
          <a:prstGeom prst="rect">
            <a:avLst/>
          </a:prstGeom>
          <a:noFill/>
          <a:ln>
            <a:noFill/>
          </a:ln>
        </p:spPr>
      </p:pic>
      <p:pic>
        <p:nvPicPr>
          <p:cNvPr id="24" name="Google Shape;24;p23"/>
          <p:cNvPicPr preferRelativeResize="0"/>
          <p:nvPr/>
        </p:nvPicPr>
        <p:blipFill rotWithShape="1">
          <a:blip r:embed="rId6">
            <a:alphaModFix/>
          </a:blip>
          <a:srcRect b="0" l="0" r="0" t="0"/>
          <a:stretch/>
        </p:blipFill>
        <p:spPr>
          <a:xfrm>
            <a:off x="8596598" y="3453359"/>
            <a:ext cx="385661" cy="392427"/>
          </a:xfrm>
          <a:prstGeom prst="rect">
            <a:avLst/>
          </a:prstGeom>
          <a:noFill/>
          <a:ln>
            <a:noFill/>
          </a:ln>
        </p:spPr>
      </p:pic>
      <p:pic>
        <p:nvPicPr>
          <p:cNvPr id="25" name="Google Shape;25;p23"/>
          <p:cNvPicPr preferRelativeResize="0"/>
          <p:nvPr/>
        </p:nvPicPr>
        <p:blipFill rotWithShape="1">
          <a:blip r:embed="rId7">
            <a:alphaModFix/>
          </a:blip>
          <a:srcRect b="0" l="0" r="0" t="0"/>
          <a:stretch/>
        </p:blipFill>
        <p:spPr>
          <a:xfrm>
            <a:off x="8549236" y="4111820"/>
            <a:ext cx="433023" cy="419491"/>
          </a:xfrm>
          <a:prstGeom prst="rect">
            <a:avLst/>
          </a:prstGeom>
          <a:noFill/>
          <a:ln>
            <a:noFill/>
          </a:ln>
        </p:spPr>
      </p:pic>
      <p:pic>
        <p:nvPicPr>
          <p:cNvPr id="26" name="Google Shape;26;p23"/>
          <p:cNvPicPr preferRelativeResize="0"/>
          <p:nvPr/>
        </p:nvPicPr>
        <p:blipFill rotWithShape="1">
          <a:blip r:embed="rId8">
            <a:alphaModFix/>
          </a:blip>
          <a:srcRect b="0" l="0" r="0" t="0"/>
          <a:stretch/>
        </p:blipFill>
        <p:spPr>
          <a:xfrm>
            <a:off x="8515406" y="4797345"/>
            <a:ext cx="466853" cy="365363"/>
          </a:xfrm>
          <a:prstGeom prst="rect">
            <a:avLst/>
          </a:prstGeom>
          <a:noFill/>
          <a:ln>
            <a:noFill/>
          </a:ln>
        </p:spPr>
      </p:pic>
      <p:pic>
        <p:nvPicPr>
          <p:cNvPr id="27" name="Google Shape;27;p23"/>
          <p:cNvPicPr preferRelativeResize="0"/>
          <p:nvPr/>
        </p:nvPicPr>
        <p:blipFill rotWithShape="1">
          <a:blip r:embed="rId9">
            <a:alphaModFix/>
          </a:blip>
          <a:srcRect b="0" l="0" r="0" t="0"/>
          <a:stretch/>
        </p:blipFill>
        <p:spPr>
          <a:xfrm>
            <a:off x="8007957" y="1702556"/>
            <a:ext cx="974302" cy="250341"/>
          </a:xfrm>
          <a:prstGeom prst="rect">
            <a:avLst/>
          </a:prstGeom>
          <a:noFill/>
          <a:ln>
            <a:noFill/>
          </a:ln>
        </p:spPr>
      </p:pic>
      <p:pic>
        <p:nvPicPr>
          <p:cNvPr id="28" name="Google Shape;28;p23"/>
          <p:cNvPicPr preferRelativeResize="0"/>
          <p:nvPr/>
        </p:nvPicPr>
        <p:blipFill rotWithShape="1">
          <a:blip r:embed="rId10">
            <a:alphaModFix/>
          </a:blip>
          <a:srcRect b="0" l="0" r="0" t="0"/>
          <a:stretch/>
        </p:blipFill>
        <p:spPr>
          <a:xfrm flipH="1" rot="10800000">
            <a:off x="8006659" y="5395766"/>
            <a:ext cx="975600" cy="234816"/>
          </a:xfrm>
          <a:prstGeom prst="rect">
            <a:avLst/>
          </a:prstGeom>
          <a:noFill/>
          <a:ln>
            <a:noFill/>
          </a:ln>
        </p:spPr>
      </p:pic>
      <p:pic>
        <p:nvPicPr>
          <p:cNvPr id="29" name="Google Shape;29;p23"/>
          <p:cNvPicPr preferRelativeResize="0"/>
          <p:nvPr/>
        </p:nvPicPr>
        <p:blipFill rotWithShape="1">
          <a:blip r:embed="rId11">
            <a:alphaModFix/>
          </a:blip>
          <a:srcRect b="0" l="0" r="0" t="0"/>
          <a:stretch/>
        </p:blipFill>
        <p:spPr>
          <a:xfrm>
            <a:off x="8006659" y="5914467"/>
            <a:ext cx="975600" cy="23043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6_Titel und Inhalt">
  <p:cSld name="56_Titel und Inhalt">
    <p:spTree>
      <p:nvGrpSpPr>
        <p:cNvPr id="54" name="Shape 54"/>
        <p:cNvGrpSpPr/>
        <p:nvPr/>
      </p:nvGrpSpPr>
      <p:grpSpPr>
        <a:xfrm>
          <a:off x="0" y="0"/>
          <a:ext cx="0" cy="0"/>
          <a:chOff x="0" y="0"/>
          <a:chExt cx="0" cy="0"/>
        </a:xfrm>
      </p:grpSpPr>
      <p:sp>
        <p:nvSpPr>
          <p:cNvPr id="55" name="Google Shape;55;p3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3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7_Titel und Inhalt">
  <p:cSld name="57_Titel und Inhalt">
    <p:spTree>
      <p:nvGrpSpPr>
        <p:cNvPr id="57" name="Shape 57"/>
        <p:cNvGrpSpPr/>
        <p:nvPr/>
      </p:nvGrpSpPr>
      <p:grpSpPr>
        <a:xfrm>
          <a:off x="0" y="0"/>
          <a:ext cx="0" cy="0"/>
          <a:chOff x="0" y="0"/>
          <a:chExt cx="0" cy="0"/>
        </a:xfrm>
      </p:grpSpPr>
      <p:sp>
        <p:nvSpPr>
          <p:cNvPr id="58" name="Google Shape;58;p3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 name="Google Shape;59;p3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el und Inhalt">
  <p:cSld name="2_Titel und Inhalt">
    <p:spTree>
      <p:nvGrpSpPr>
        <p:cNvPr id="60" name="Shape 60"/>
        <p:cNvGrpSpPr/>
        <p:nvPr/>
      </p:nvGrpSpPr>
      <p:grpSpPr>
        <a:xfrm>
          <a:off x="0" y="0"/>
          <a:ext cx="0" cy="0"/>
          <a:chOff x="0" y="0"/>
          <a:chExt cx="0" cy="0"/>
        </a:xfrm>
      </p:grpSpPr>
      <p:sp>
        <p:nvSpPr>
          <p:cNvPr id="61" name="Google Shape;61;p3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2" name="Google Shape;62;p3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4_Titel und Inhalt">
  <p:cSld name="24_Titel und Inhalt">
    <p:spTree>
      <p:nvGrpSpPr>
        <p:cNvPr id="63" name="Shape 63"/>
        <p:cNvGrpSpPr/>
        <p:nvPr/>
      </p:nvGrpSpPr>
      <p:grpSpPr>
        <a:xfrm>
          <a:off x="0" y="0"/>
          <a:ext cx="0" cy="0"/>
          <a:chOff x="0" y="0"/>
          <a:chExt cx="0" cy="0"/>
        </a:xfrm>
      </p:grpSpPr>
      <p:sp>
        <p:nvSpPr>
          <p:cNvPr id="64" name="Google Shape;64;p3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3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el und Inhalt">
  <p:cSld name="3_Titel und Inhalt">
    <p:spTree>
      <p:nvGrpSpPr>
        <p:cNvPr id="66" name="Shape 66"/>
        <p:cNvGrpSpPr/>
        <p:nvPr/>
      </p:nvGrpSpPr>
      <p:grpSpPr>
        <a:xfrm>
          <a:off x="0" y="0"/>
          <a:ext cx="0" cy="0"/>
          <a:chOff x="0" y="0"/>
          <a:chExt cx="0" cy="0"/>
        </a:xfrm>
      </p:grpSpPr>
      <p:sp>
        <p:nvSpPr>
          <p:cNvPr id="67" name="Google Shape;67;p3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36"/>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p:cSld name="Titel und Inhalt">
    <p:spTree>
      <p:nvGrpSpPr>
        <p:cNvPr id="69" name="Shape 69"/>
        <p:cNvGrpSpPr/>
        <p:nvPr/>
      </p:nvGrpSpPr>
      <p:grpSpPr>
        <a:xfrm>
          <a:off x="0" y="0"/>
          <a:ext cx="0" cy="0"/>
          <a:chOff x="0" y="0"/>
          <a:chExt cx="0" cy="0"/>
        </a:xfrm>
      </p:grpSpPr>
      <p:sp>
        <p:nvSpPr>
          <p:cNvPr id="70" name="Google Shape;70;p3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400"/>
              <a:buFont typeface="Calibri"/>
              <a:buNone/>
              <a:defRPr b="1" sz="24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1" name="Google Shape;71;p3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 und Inhalt">
  <p:cSld name="1_Titel und Inhalt">
    <p:spTree>
      <p:nvGrpSpPr>
        <p:cNvPr id="30" name="Shape 30"/>
        <p:cNvGrpSpPr/>
        <p:nvPr/>
      </p:nvGrpSpPr>
      <p:grpSpPr>
        <a:xfrm>
          <a:off x="0" y="0"/>
          <a:ext cx="0" cy="0"/>
          <a:chOff x="0" y="0"/>
          <a:chExt cx="0" cy="0"/>
        </a:xfrm>
      </p:grpSpPr>
      <p:sp>
        <p:nvSpPr>
          <p:cNvPr id="31" name="Google Shape;31;p2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400"/>
              <a:buFont typeface="Calibri"/>
              <a:buNone/>
              <a:defRPr b="1" sz="24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2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el und Inhalt">
  <p:cSld name="4_Titel und Inhalt">
    <p:spTree>
      <p:nvGrpSpPr>
        <p:cNvPr id="33" name="Shape 33"/>
        <p:cNvGrpSpPr/>
        <p:nvPr/>
      </p:nvGrpSpPr>
      <p:grpSpPr>
        <a:xfrm>
          <a:off x="0" y="0"/>
          <a:ext cx="0" cy="0"/>
          <a:chOff x="0" y="0"/>
          <a:chExt cx="0" cy="0"/>
        </a:xfrm>
      </p:grpSpPr>
      <p:sp>
        <p:nvSpPr>
          <p:cNvPr id="34" name="Google Shape;34;p2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Titel und Inhalt">
  <p:cSld name="6_Titel und Inhalt">
    <p:spTree>
      <p:nvGrpSpPr>
        <p:cNvPr id="36" name="Shape 36"/>
        <p:cNvGrpSpPr/>
        <p:nvPr/>
      </p:nvGrpSpPr>
      <p:grpSpPr>
        <a:xfrm>
          <a:off x="0" y="0"/>
          <a:ext cx="0" cy="0"/>
          <a:chOff x="0" y="0"/>
          <a:chExt cx="0" cy="0"/>
        </a:xfrm>
      </p:grpSpPr>
      <p:sp>
        <p:nvSpPr>
          <p:cNvPr id="37" name="Google Shape;37;p2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26"/>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7_Titel und Inhalt">
  <p:cSld name="37_Titel und Inhalt">
    <p:spTree>
      <p:nvGrpSpPr>
        <p:cNvPr id="39" name="Shape 39"/>
        <p:cNvGrpSpPr/>
        <p:nvPr/>
      </p:nvGrpSpPr>
      <p:grpSpPr>
        <a:xfrm>
          <a:off x="0" y="0"/>
          <a:ext cx="0" cy="0"/>
          <a:chOff x="0" y="0"/>
          <a:chExt cx="0" cy="0"/>
        </a:xfrm>
      </p:grpSpPr>
      <p:sp>
        <p:nvSpPr>
          <p:cNvPr id="40" name="Google Shape;40;p2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400"/>
              <a:buFont typeface="Calibri"/>
              <a:buNone/>
              <a:defRPr b="1" sz="24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2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5_Titel und Inhalt">
  <p:cSld name="35_Titel und Inhalt">
    <p:spTree>
      <p:nvGrpSpPr>
        <p:cNvPr id="42" name="Shape 42"/>
        <p:cNvGrpSpPr/>
        <p:nvPr/>
      </p:nvGrpSpPr>
      <p:grpSpPr>
        <a:xfrm>
          <a:off x="0" y="0"/>
          <a:ext cx="0" cy="0"/>
          <a:chOff x="0" y="0"/>
          <a:chExt cx="0" cy="0"/>
        </a:xfrm>
      </p:grpSpPr>
      <p:sp>
        <p:nvSpPr>
          <p:cNvPr id="43" name="Google Shape;43;p2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28"/>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3_Titel und Inhalt">
  <p:cSld name="43_Titel und Inhalt">
    <p:spTree>
      <p:nvGrpSpPr>
        <p:cNvPr id="45" name="Shape 45"/>
        <p:cNvGrpSpPr/>
        <p:nvPr/>
      </p:nvGrpSpPr>
      <p:grpSpPr>
        <a:xfrm>
          <a:off x="0" y="0"/>
          <a:ext cx="0" cy="0"/>
          <a:chOff x="0" y="0"/>
          <a:chExt cx="0" cy="0"/>
        </a:xfrm>
      </p:grpSpPr>
      <p:sp>
        <p:nvSpPr>
          <p:cNvPr id="46" name="Google Shape;46;p2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29"/>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el und Inhalt">
  <p:cSld name="5_Titel und Inhalt">
    <p:spTree>
      <p:nvGrpSpPr>
        <p:cNvPr id="48" name="Shape 48"/>
        <p:cNvGrpSpPr/>
        <p:nvPr/>
      </p:nvGrpSpPr>
      <p:grpSpPr>
        <a:xfrm>
          <a:off x="0" y="0"/>
          <a:ext cx="0" cy="0"/>
          <a:chOff x="0" y="0"/>
          <a:chExt cx="0" cy="0"/>
        </a:xfrm>
      </p:grpSpPr>
      <p:sp>
        <p:nvSpPr>
          <p:cNvPr id="49" name="Google Shape;49;p3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30"/>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5_Titel und Inhalt">
  <p:cSld name="55_Titel und Inhalt">
    <p:spTree>
      <p:nvGrpSpPr>
        <p:cNvPr id="51" name="Shape 51"/>
        <p:cNvGrpSpPr/>
        <p:nvPr/>
      </p:nvGrpSpPr>
      <p:grpSpPr>
        <a:xfrm>
          <a:off x="0" y="0"/>
          <a:ext cx="0" cy="0"/>
          <a:chOff x="0" y="0"/>
          <a:chExt cx="0" cy="0"/>
        </a:xfrm>
      </p:grpSpPr>
      <p:sp>
        <p:nvSpPr>
          <p:cNvPr id="52" name="Google Shape;52;p3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3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theme" Target="../theme/theme1.xml"/><Relationship Id="rId16" Type="http://schemas.openxmlformats.org/officeDocument/2006/relationships/slideLayout" Target="../slideLayouts/slideLayout15.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2"/>
          <p:cNvSpPr txBox="1"/>
          <p:nvPr>
            <p:ph type="title"/>
          </p:nvPr>
        </p:nvSpPr>
        <p:spPr>
          <a:xfrm>
            <a:off x="0" y="0"/>
            <a:ext cx="9143999" cy="71817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rgbClr val="7F7F7F"/>
              </a:buClr>
              <a:buSzPts val="2400"/>
              <a:buFont typeface="Calibri"/>
              <a:buNone/>
              <a:defRPr b="1" i="0" sz="2400" u="none" cap="none" strike="noStrike">
                <a:solidFill>
                  <a:srgbClr val="7F7F7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1" name="Google Shape;11;p22"/>
          <p:cNvCxnSpPr/>
          <p:nvPr/>
        </p:nvCxnSpPr>
        <p:spPr>
          <a:xfrm>
            <a:off x="0" y="718181"/>
            <a:ext cx="9144000" cy="0"/>
          </a:xfrm>
          <a:prstGeom prst="straightConnector1">
            <a:avLst/>
          </a:prstGeom>
          <a:noFill/>
          <a:ln cap="flat" cmpd="sng" w="38100">
            <a:solidFill>
              <a:srgbClr val="76923C"/>
            </a:solidFill>
            <a:prstDash val="solid"/>
            <a:round/>
            <a:headEnd len="sm" w="sm" type="none"/>
            <a:tailEnd len="sm" w="sm" type="none"/>
          </a:ln>
        </p:spPr>
      </p:cxnSp>
      <p:sp>
        <p:nvSpPr>
          <p:cNvPr id="12" name="Google Shape;12;p22"/>
          <p:cNvSpPr/>
          <p:nvPr/>
        </p:nvSpPr>
        <p:spPr>
          <a:xfrm>
            <a:off x="2169331" y="6087067"/>
            <a:ext cx="651746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MODULE DE FORMATION 5</a:t>
            </a:r>
            <a:br>
              <a:rPr b="0" i="0" lang="en-US" sz="1200" u="none" cap="none" strike="noStrike">
                <a:solidFill>
                  <a:schemeClr val="dk1"/>
                </a:solidFill>
                <a:latin typeface="Calibri"/>
                <a:ea typeface="Calibri"/>
                <a:cs typeface="Calibri"/>
                <a:sym typeface="Calibri"/>
              </a:rPr>
            </a:br>
            <a:r>
              <a:rPr b="0" i="0" lang="en-US" sz="1200" u="none" cap="none" strike="noStrike">
                <a:solidFill>
                  <a:schemeClr val="dk1"/>
                </a:solidFill>
                <a:latin typeface="Calibri"/>
                <a:ea typeface="Calibri"/>
                <a:cs typeface="Calibri"/>
                <a:sym typeface="Calibri"/>
              </a:rPr>
              <a:t>LES CRITÈRES D'ÉVALUATION DE SCTOOL - CITY SCALE</a:t>
            </a:r>
            <a:endParaRPr sz="1800">
              <a:solidFill>
                <a:schemeClr val="dk1"/>
              </a:solidFill>
              <a:latin typeface="Calibri"/>
              <a:ea typeface="Calibri"/>
              <a:cs typeface="Calibri"/>
              <a:sym typeface="Calibri"/>
            </a:endParaRPr>
          </a:p>
        </p:txBody>
      </p:sp>
      <p:pic>
        <p:nvPicPr>
          <p:cNvPr id="13" name="Google Shape;13;p22"/>
          <p:cNvPicPr preferRelativeResize="0"/>
          <p:nvPr/>
        </p:nvPicPr>
        <p:blipFill rotWithShape="1">
          <a:blip r:embed="rId1">
            <a:alphaModFix/>
          </a:blip>
          <a:srcRect b="0" l="0" r="0" t="0"/>
          <a:stretch/>
        </p:blipFill>
        <p:spPr>
          <a:xfrm>
            <a:off x="379901" y="5967063"/>
            <a:ext cx="1789430" cy="701675"/>
          </a:xfrm>
          <a:prstGeom prst="rect">
            <a:avLst/>
          </a:prstGeom>
          <a:noFill/>
          <a:ln>
            <a:noFill/>
          </a:ln>
        </p:spPr>
      </p:pic>
      <p:sp>
        <p:nvSpPr>
          <p:cNvPr id="14" name="Google Shape;14;p22"/>
          <p:cNvSpPr/>
          <p:nvPr/>
        </p:nvSpPr>
        <p:spPr>
          <a:xfrm>
            <a:off x="0" y="6587887"/>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SYSTÈME DE FORMATION POUR DES VILLES MÉDICALES DURABLES</a:t>
            </a:r>
            <a:endParaRPr b="0" i="0" sz="1100" u="none" cap="none" strike="noStrike">
              <a:solidFill>
                <a:schemeClr val="lt1"/>
              </a:solidFill>
              <a:latin typeface="Arial Narrow"/>
              <a:ea typeface="Arial Narrow"/>
              <a:cs typeface="Arial Narrow"/>
              <a:sym typeface="Arial Narrow"/>
            </a:endParaRPr>
          </a:p>
        </p:txBody>
      </p:sp>
      <p:sp>
        <p:nvSpPr>
          <p:cNvPr id="15" name="Google Shape;15;p2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sz="1200" u="none">
                <a:solidFill>
                  <a:srgbClr val="888888"/>
                </a:solidFill>
                <a:latin typeface="Calibri"/>
                <a:ea typeface="Calibri"/>
                <a:cs typeface="Calibri"/>
                <a:sym typeface="Calibri"/>
              </a:defRPr>
            </a:lvl1pPr>
            <a:lvl2pPr indent="0" lvl="1" marL="0" marR="0" rtl="0" algn="r">
              <a:spcBef>
                <a:spcPts val="0"/>
              </a:spcBef>
              <a:buNone/>
              <a:defRPr b="0" sz="1200" u="none">
                <a:solidFill>
                  <a:srgbClr val="888888"/>
                </a:solidFill>
                <a:latin typeface="Calibri"/>
                <a:ea typeface="Calibri"/>
                <a:cs typeface="Calibri"/>
                <a:sym typeface="Calibri"/>
              </a:defRPr>
            </a:lvl2pPr>
            <a:lvl3pPr indent="0" lvl="2" marL="0" marR="0" rtl="0" algn="r">
              <a:spcBef>
                <a:spcPts val="0"/>
              </a:spcBef>
              <a:buNone/>
              <a:defRPr b="0" sz="1200" u="none">
                <a:solidFill>
                  <a:srgbClr val="888888"/>
                </a:solidFill>
                <a:latin typeface="Calibri"/>
                <a:ea typeface="Calibri"/>
                <a:cs typeface="Calibri"/>
                <a:sym typeface="Calibri"/>
              </a:defRPr>
            </a:lvl3pPr>
            <a:lvl4pPr indent="0" lvl="3" marL="0" marR="0" rtl="0" algn="r">
              <a:spcBef>
                <a:spcPts val="0"/>
              </a:spcBef>
              <a:buNone/>
              <a:defRPr b="0" sz="1200" u="none">
                <a:solidFill>
                  <a:srgbClr val="888888"/>
                </a:solidFill>
                <a:latin typeface="Calibri"/>
                <a:ea typeface="Calibri"/>
                <a:cs typeface="Calibri"/>
                <a:sym typeface="Calibri"/>
              </a:defRPr>
            </a:lvl4pPr>
            <a:lvl5pPr indent="0" lvl="4" marL="0" marR="0" rtl="0" algn="r">
              <a:spcBef>
                <a:spcPts val="0"/>
              </a:spcBef>
              <a:buNone/>
              <a:defRPr b="0" sz="1200" u="none">
                <a:solidFill>
                  <a:srgbClr val="888888"/>
                </a:solidFill>
                <a:latin typeface="Calibri"/>
                <a:ea typeface="Calibri"/>
                <a:cs typeface="Calibri"/>
                <a:sym typeface="Calibri"/>
              </a:defRPr>
            </a:lvl5pPr>
            <a:lvl6pPr indent="0" lvl="5" marL="0" marR="0" rtl="0" algn="r">
              <a:spcBef>
                <a:spcPts val="0"/>
              </a:spcBef>
              <a:buNone/>
              <a:defRPr b="0" sz="1200" u="none">
                <a:solidFill>
                  <a:srgbClr val="888888"/>
                </a:solidFill>
                <a:latin typeface="Calibri"/>
                <a:ea typeface="Calibri"/>
                <a:cs typeface="Calibri"/>
                <a:sym typeface="Calibri"/>
              </a:defRPr>
            </a:lvl6pPr>
            <a:lvl7pPr indent="0" lvl="6" marL="0" marR="0" rtl="0" algn="r">
              <a:spcBef>
                <a:spcPts val="0"/>
              </a:spcBef>
              <a:buNone/>
              <a:defRPr b="0" sz="1200" u="none">
                <a:solidFill>
                  <a:srgbClr val="888888"/>
                </a:solidFill>
                <a:latin typeface="Calibri"/>
                <a:ea typeface="Calibri"/>
                <a:cs typeface="Calibri"/>
                <a:sym typeface="Calibri"/>
              </a:defRPr>
            </a:lvl7pPr>
            <a:lvl8pPr indent="0" lvl="7" marL="0" marR="0" rtl="0" algn="r">
              <a:spcBef>
                <a:spcPts val="0"/>
              </a:spcBef>
              <a:buNone/>
              <a:defRPr b="0" sz="1200" u="none">
                <a:solidFill>
                  <a:srgbClr val="888888"/>
                </a:solidFill>
                <a:latin typeface="Calibri"/>
                <a:ea typeface="Calibri"/>
                <a:cs typeface="Calibri"/>
                <a:sym typeface="Calibri"/>
              </a:defRPr>
            </a:lvl8pPr>
            <a:lvl9pPr indent="0" lvl="8" marL="0" marR="0" rtl="0" algn="r">
              <a:spcBef>
                <a:spcPts val="0"/>
              </a:spcBef>
              <a:buNone/>
              <a:defRPr b="0" sz="1200" u="none">
                <a:solidFill>
                  <a:srgbClr val="888888"/>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21.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33.png"/><Relationship Id="rId6" Type="http://schemas.openxmlformats.org/officeDocument/2006/relationships/image" Target="../media/image24.png"/><Relationship Id="rId7" Type="http://schemas.openxmlformats.org/officeDocument/2006/relationships/image" Target="../media/image2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2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 Id="rId3" Type="http://schemas.openxmlformats.org/officeDocument/2006/relationships/image" Target="../media/image28.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image" Target="../media/image3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1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 Id="rId3" Type="http://schemas.openxmlformats.org/officeDocument/2006/relationships/image" Target="../media/image2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1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1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2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0.png"/><Relationship Id="rId4" Type="http://schemas.openxmlformats.org/officeDocument/2006/relationships/image" Target="../media/image16.png"/><Relationship Id="rId5"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
          <p:cNvSpPr txBox="1"/>
          <p:nvPr>
            <p:ph idx="1" type="subTitle"/>
          </p:nvPr>
        </p:nvSpPr>
        <p:spPr>
          <a:xfrm>
            <a:off x="230517" y="3275195"/>
            <a:ext cx="4575945" cy="252028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0070C0"/>
              </a:buClr>
              <a:buSzPts val="3600"/>
              <a:buFont typeface="Arial"/>
              <a:buNone/>
            </a:pPr>
            <a:r>
              <a:rPr b="0" i="0" lang="en-US" sz="3600" u="none" cap="none" strike="noStrike">
                <a:solidFill>
                  <a:srgbClr val="0070C0"/>
                </a:solidFill>
                <a:latin typeface="Calibri"/>
                <a:ea typeface="Calibri"/>
                <a:cs typeface="Calibri"/>
                <a:sym typeface="Calibri"/>
              </a:rPr>
              <a:t>Module de formation 5</a:t>
            </a:r>
            <a:endParaRPr b="0" i="0" sz="3600" u="none" cap="none" strike="noStrike">
              <a:solidFill>
                <a:srgbClr val="0070C0"/>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Calcul des critères de</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l'évaluation SCTool  </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Echelle de la Ville</a:t>
            </a:r>
            <a:endParaRPr b="0" i="0" sz="3200" u="none" cap="none" strike="noStrike">
              <a:solidFill>
                <a:schemeClr val="dk1"/>
              </a:solidFill>
              <a:latin typeface="Calibri"/>
              <a:ea typeface="Calibri"/>
              <a:cs typeface="Calibri"/>
              <a:sym typeface="Calibri"/>
            </a:endParaRPr>
          </a:p>
        </p:txBody>
      </p:sp>
      <p:sp>
        <p:nvSpPr>
          <p:cNvPr id="78" name="Google Shape;78;p1"/>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10"/>
          <p:cNvSpPr txBox="1"/>
          <p:nvPr>
            <p:ph idx="12" type="sldNum"/>
          </p:nvPr>
        </p:nvSpPr>
        <p:spPr>
          <a:xfrm>
            <a:off x="7010400" y="6569849"/>
            <a:ext cx="2133600" cy="28815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12" name="Google Shape;212;p10"/>
          <p:cNvSpPr txBox="1"/>
          <p:nvPr/>
        </p:nvSpPr>
        <p:spPr>
          <a:xfrm>
            <a:off x="0" y="-21265"/>
            <a:ext cx="9144000" cy="731837"/>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E.1.2 - CONCENTRATION DE PARTICULES (PM10)</a:t>
            </a:r>
            <a:endParaRPr b="1" sz="2400">
              <a:solidFill>
                <a:srgbClr val="7F7F7F"/>
              </a:solidFill>
              <a:latin typeface="Calibri"/>
              <a:ea typeface="Calibri"/>
              <a:cs typeface="Calibri"/>
              <a:sym typeface="Calibri"/>
            </a:endParaRPr>
          </a:p>
        </p:txBody>
      </p:sp>
      <p:sp>
        <p:nvSpPr>
          <p:cNvPr id="213" name="Google Shape;213;p10"/>
          <p:cNvSpPr txBox="1"/>
          <p:nvPr/>
        </p:nvSpPr>
        <p:spPr>
          <a:xfrm>
            <a:off x="457200" y="932717"/>
            <a:ext cx="8229600" cy="499558"/>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a:t>
            </a:r>
            <a:endParaRPr sz="1000">
              <a:solidFill>
                <a:schemeClr val="dk1"/>
              </a:solidFill>
              <a:latin typeface="Calibri"/>
              <a:ea typeface="Calibri"/>
              <a:cs typeface="Calibri"/>
              <a:sym typeface="Calibri"/>
            </a:endParaRPr>
          </a:p>
        </p:txBody>
      </p:sp>
      <p:sp>
        <p:nvSpPr>
          <p:cNvPr id="214" name="Google Shape;214;p10"/>
          <p:cNvSpPr/>
          <p:nvPr/>
        </p:nvSpPr>
        <p:spPr>
          <a:xfrm>
            <a:off x="5510604" y="5294148"/>
            <a:ext cx="3707824"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https://environment.ec.europa.eu/topics/air/air-quality_en#law</a:t>
            </a:r>
            <a:endParaRPr/>
          </a:p>
          <a:p>
            <a:pPr indent="0" lvl="0" marL="0" marR="0" rtl="0" algn="l">
              <a:spcBef>
                <a:spcPts val="0"/>
              </a:spcBef>
              <a:spcAft>
                <a:spcPts val="0"/>
              </a:spcAft>
              <a:buNone/>
            </a:pPr>
            <a:r>
              <a:t/>
            </a:r>
            <a:endParaRPr sz="1000">
              <a:solidFill>
                <a:schemeClr val="dk1"/>
              </a:solidFill>
              <a:latin typeface="Calibri"/>
              <a:ea typeface="Calibri"/>
              <a:cs typeface="Calibri"/>
              <a:sym typeface="Calibri"/>
            </a:endParaRPr>
          </a:p>
        </p:txBody>
      </p:sp>
      <p:sp>
        <p:nvSpPr>
          <p:cNvPr id="215" name="Google Shape;215;p10"/>
          <p:cNvSpPr/>
          <p:nvPr/>
        </p:nvSpPr>
        <p:spPr>
          <a:xfrm>
            <a:off x="259863" y="1530380"/>
            <a:ext cx="45720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Normes de qualité de l'air de l'UE</a:t>
            </a:r>
            <a:endParaRPr/>
          </a:p>
        </p:txBody>
      </p:sp>
      <p:sp>
        <p:nvSpPr>
          <p:cNvPr id="216" name="Google Shape;216;p10"/>
          <p:cNvSpPr/>
          <p:nvPr/>
        </p:nvSpPr>
        <p:spPr>
          <a:xfrm>
            <a:off x="259863" y="4938360"/>
            <a:ext cx="4572000"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https://environment.ec.europa.eu/topics/air/air-quality/eu-air-quality-standards_en</a:t>
            </a:r>
            <a:endParaRPr/>
          </a:p>
          <a:p>
            <a:pPr indent="0" lvl="0" marL="0" marR="0" rtl="0" algn="l">
              <a:spcBef>
                <a:spcPts val="0"/>
              </a:spcBef>
              <a:spcAft>
                <a:spcPts val="0"/>
              </a:spcAft>
              <a:buNone/>
            </a:pPr>
            <a:r>
              <a:t/>
            </a:r>
            <a:endParaRPr sz="1000">
              <a:solidFill>
                <a:schemeClr val="dk1"/>
              </a:solidFill>
              <a:latin typeface="Calibri"/>
              <a:ea typeface="Calibri"/>
              <a:cs typeface="Calibri"/>
              <a:sym typeface="Calibri"/>
            </a:endParaRPr>
          </a:p>
        </p:txBody>
      </p:sp>
      <p:pic>
        <p:nvPicPr>
          <p:cNvPr id="217" name="Google Shape;217;p10"/>
          <p:cNvPicPr preferRelativeResize="0"/>
          <p:nvPr/>
        </p:nvPicPr>
        <p:blipFill rotWithShape="1">
          <a:blip r:embed="rId3">
            <a:alphaModFix/>
          </a:blip>
          <a:srcRect b="0" l="0" r="0" t="0"/>
          <a:stretch/>
        </p:blipFill>
        <p:spPr>
          <a:xfrm>
            <a:off x="259863" y="2093471"/>
            <a:ext cx="5030176" cy="2844889"/>
          </a:xfrm>
          <a:prstGeom prst="rect">
            <a:avLst/>
          </a:prstGeom>
          <a:noFill/>
          <a:ln>
            <a:noFill/>
          </a:ln>
        </p:spPr>
      </p:pic>
      <p:pic>
        <p:nvPicPr>
          <p:cNvPr id="218" name="Google Shape;218;p10"/>
          <p:cNvPicPr preferRelativeResize="0"/>
          <p:nvPr/>
        </p:nvPicPr>
        <p:blipFill rotWithShape="1">
          <a:blip r:embed="rId4">
            <a:alphaModFix/>
          </a:blip>
          <a:srcRect b="0" l="0" r="0" t="0"/>
          <a:stretch/>
        </p:blipFill>
        <p:spPr>
          <a:xfrm>
            <a:off x="5510605" y="2093471"/>
            <a:ext cx="3475021" cy="3200677"/>
          </a:xfrm>
          <a:prstGeom prst="rect">
            <a:avLst/>
          </a:prstGeom>
          <a:noFill/>
          <a:ln>
            <a:noFill/>
          </a:ln>
        </p:spPr>
      </p:pic>
      <p:sp>
        <p:nvSpPr>
          <p:cNvPr id="219" name="Google Shape;219;p10"/>
          <p:cNvSpPr/>
          <p:nvPr/>
        </p:nvSpPr>
        <p:spPr>
          <a:xfrm>
            <a:off x="5510605" y="1530380"/>
            <a:ext cx="240912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404040"/>
                </a:solidFill>
                <a:latin typeface="Calibri"/>
                <a:ea typeface="Calibri"/>
                <a:cs typeface="Calibri"/>
                <a:sym typeface="Calibri"/>
              </a:rPr>
              <a:t>Qualité de l'air - Législation</a:t>
            </a:r>
            <a:endParaRPr b="1" sz="1800">
              <a:solidFill>
                <a:srgbClr val="404040"/>
              </a:solidFill>
              <a:latin typeface="Calibri"/>
              <a:ea typeface="Calibri"/>
              <a:cs typeface="Calibri"/>
              <a:sym typeface="Calibri"/>
            </a:endParaRPr>
          </a:p>
        </p:txBody>
      </p:sp>
      <p:sp>
        <p:nvSpPr>
          <p:cNvPr id="220" name="Google Shape;220;p10"/>
          <p:cNvSpPr/>
          <p:nvPr/>
        </p:nvSpPr>
        <p:spPr>
          <a:xfrm>
            <a:off x="259863" y="4253672"/>
            <a:ext cx="4497883" cy="684688"/>
          </a:xfrm>
          <a:prstGeom prst="rect">
            <a:avLst/>
          </a:prstGeom>
          <a:noFill/>
          <a:ln cap="flat" cmpd="sng" w="25400">
            <a:solidFill>
              <a:srgbClr val="C00000"/>
            </a:solidFill>
            <a:prstDash val="solid"/>
            <a:round/>
            <a:headEnd len="sm" w="sm" type="none"/>
            <a:tailEnd len="sm" w="sm" type="none"/>
          </a:ln>
          <a:effectLst>
            <a:outerShdw blurRad="50800" rotWithShape="0" algn="t" dir="54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1" name="Google Shape;221;p10"/>
          <p:cNvSpPr txBox="1"/>
          <p:nvPr/>
        </p:nvSpPr>
        <p:spPr>
          <a:xfrm>
            <a:off x="5554589" y="4065409"/>
            <a:ext cx="290849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1000">
                <a:solidFill>
                  <a:schemeClr val="dk1"/>
                </a:solidFill>
                <a:latin typeface="Calibri"/>
                <a:ea typeface="Calibri"/>
                <a:cs typeface="Calibri"/>
                <a:sym typeface="Calibri"/>
              </a:rPr>
              <a:t>Révision des directives de la qualité de l’air ambiant</a:t>
            </a:r>
            <a:endParaRPr b="1" sz="1000">
              <a:solidFill>
                <a:srgbClr val="7F7F7F"/>
              </a:solidFill>
              <a:latin typeface="Arial"/>
              <a:ea typeface="Arial"/>
              <a:cs typeface="Arial"/>
              <a:sym typeface="Arial"/>
            </a:endParaRPr>
          </a:p>
        </p:txBody>
      </p:sp>
      <p:sp>
        <p:nvSpPr>
          <p:cNvPr id="222" name="Google Shape;222;p10"/>
          <p:cNvSpPr txBox="1"/>
          <p:nvPr/>
        </p:nvSpPr>
        <p:spPr>
          <a:xfrm>
            <a:off x="5532120" y="2682086"/>
            <a:ext cx="666457"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1000">
                <a:solidFill>
                  <a:schemeClr val="dk1"/>
                </a:solidFill>
                <a:latin typeface="Calibri"/>
                <a:ea typeface="Calibri"/>
                <a:cs typeface="Calibri"/>
                <a:sym typeface="Calibri"/>
              </a:rPr>
              <a:t>Législation</a:t>
            </a:r>
            <a:endParaRPr b="1" sz="1000">
              <a:solidFill>
                <a:srgbClr val="7F7F7F"/>
              </a:solidFill>
              <a:latin typeface="Arial"/>
              <a:ea typeface="Arial"/>
              <a:cs typeface="Arial"/>
              <a:sym typeface="Arial"/>
            </a:endParaRPr>
          </a:p>
        </p:txBody>
      </p:sp>
      <p:sp>
        <p:nvSpPr>
          <p:cNvPr id="223" name="Google Shape;223;p10"/>
          <p:cNvSpPr txBox="1"/>
          <p:nvPr/>
        </p:nvSpPr>
        <p:spPr>
          <a:xfrm>
            <a:off x="5547946" y="2458566"/>
            <a:ext cx="452511"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1000">
                <a:solidFill>
                  <a:schemeClr val="dk1"/>
                </a:solidFill>
                <a:latin typeface="Calibri"/>
                <a:ea typeface="Calibri"/>
                <a:cs typeface="Calibri"/>
                <a:sym typeface="Calibri"/>
              </a:rPr>
              <a:t>Loi</a:t>
            </a:r>
            <a:endParaRPr b="1" sz="1000">
              <a:solidFill>
                <a:srgbClr val="7F7F7F"/>
              </a:solidFill>
              <a:latin typeface="Arial"/>
              <a:ea typeface="Arial"/>
              <a:cs typeface="Arial"/>
              <a:sym typeface="Arial"/>
            </a:endParaRPr>
          </a:p>
        </p:txBody>
      </p:sp>
      <p:sp>
        <p:nvSpPr>
          <p:cNvPr id="224" name="Google Shape;224;p10"/>
          <p:cNvSpPr txBox="1"/>
          <p:nvPr/>
        </p:nvSpPr>
        <p:spPr>
          <a:xfrm>
            <a:off x="343486" y="2359506"/>
            <a:ext cx="624254" cy="135615"/>
          </a:xfrm>
          <a:prstGeom prst="rect">
            <a:avLst/>
          </a:prstGeom>
          <a:solidFill>
            <a:srgbClr val="F2F2F2"/>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Arial"/>
                <a:ea typeface="Arial"/>
                <a:cs typeface="Arial"/>
                <a:sym typeface="Arial"/>
              </a:rPr>
              <a:t>Polluant</a:t>
            </a:r>
            <a:endParaRPr b="1" sz="800">
              <a:solidFill>
                <a:schemeClr val="dk1"/>
              </a:solidFill>
              <a:latin typeface="Arial"/>
              <a:ea typeface="Arial"/>
              <a:cs typeface="Arial"/>
              <a:sym typeface="Arial"/>
            </a:endParaRPr>
          </a:p>
        </p:txBody>
      </p:sp>
      <p:sp>
        <p:nvSpPr>
          <p:cNvPr id="225" name="Google Shape;225;p10"/>
          <p:cNvSpPr txBox="1"/>
          <p:nvPr/>
        </p:nvSpPr>
        <p:spPr>
          <a:xfrm>
            <a:off x="4336366" y="2127096"/>
            <a:ext cx="868094" cy="381836"/>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Dépassements permis chaque année</a:t>
            </a:r>
            <a:endParaRPr b="1" sz="800">
              <a:solidFill>
                <a:schemeClr val="dk1"/>
              </a:solidFill>
              <a:latin typeface="Arial"/>
              <a:ea typeface="Arial"/>
              <a:cs typeface="Arial"/>
              <a:sym typeface="Arial"/>
            </a:endParaRPr>
          </a:p>
        </p:txBody>
      </p:sp>
      <p:sp>
        <p:nvSpPr>
          <p:cNvPr id="226" name="Google Shape;226;p10"/>
          <p:cNvSpPr txBox="1"/>
          <p:nvPr/>
        </p:nvSpPr>
        <p:spPr>
          <a:xfrm>
            <a:off x="2808556" y="2208058"/>
            <a:ext cx="624254" cy="258725"/>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Nature juridique</a:t>
            </a:r>
            <a:endParaRPr b="1" sz="800">
              <a:solidFill>
                <a:schemeClr val="dk1"/>
              </a:solidFill>
              <a:latin typeface="Arial"/>
              <a:ea typeface="Arial"/>
              <a:cs typeface="Arial"/>
              <a:sym typeface="Arial"/>
            </a:endParaRPr>
          </a:p>
        </p:txBody>
      </p:sp>
      <p:sp>
        <p:nvSpPr>
          <p:cNvPr id="227" name="Google Shape;227;p10"/>
          <p:cNvSpPr txBox="1"/>
          <p:nvPr/>
        </p:nvSpPr>
        <p:spPr>
          <a:xfrm>
            <a:off x="2108469" y="2227108"/>
            <a:ext cx="624254" cy="258725"/>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Période Moyenne</a:t>
            </a:r>
            <a:endParaRPr b="1" sz="800">
              <a:solidFill>
                <a:schemeClr val="dk1"/>
              </a:solidFill>
              <a:latin typeface="Arial"/>
              <a:ea typeface="Arial"/>
              <a:cs typeface="Arial"/>
              <a:sym typeface="Arial"/>
            </a:endParaRPr>
          </a:p>
        </p:txBody>
      </p:sp>
      <p:sp>
        <p:nvSpPr>
          <p:cNvPr id="228" name="Google Shape;228;p10"/>
          <p:cNvSpPr txBox="1"/>
          <p:nvPr/>
        </p:nvSpPr>
        <p:spPr>
          <a:xfrm>
            <a:off x="1166764" y="2325216"/>
            <a:ext cx="765224" cy="135615"/>
          </a:xfrm>
          <a:prstGeom prst="rect">
            <a:avLst/>
          </a:prstGeom>
          <a:solidFill>
            <a:srgbClr val="F2F2F2"/>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Arial"/>
                <a:ea typeface="Arial"/>
                <a:cs typeface="Arial"/>
                <a:sym typeface="Arial"/>
              </a:rPr>
              <a:t>Concentration</a:t>
            </a:r>
            <a:endParaRPr b="1" sz="800">
              <a:solidFill>
                <a:schemeClr val="dk1"/>
              </a:solidFill>
              <a:latin typeface="Arial"/>
              <a:ea typeface="Arial"/>
              <a:cs typeface="Arial"/>
              <a:sym typeface="Arial"/>
            </a:endParaRPr>
          </a:p>
        </p:txBody>
      </p:sp>
      <p:sp>
        <p:nvSpPr>
          <p:cNvPr id="229" name="Google Shape;229;p10"/>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11"/>
          <p:cNvSpPr txBox="1"/>
          <p:nvPr>
            <p:ph idx="1" type="body"/>
          </p:nvPr>
        </p:nvSpPr>
        <p:spPr>
          <a:xfrm>
            <a:off x="457200" y="10363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INDICATEUR</a:t>
            </a:r>
            <a:r>
              <a:rPr b="1" i="0" lang="en-US" sz="2400" u="none" cap="none" strike="noStrike">
                <a:solidFill>
                  <a:schemeClr val="dk1"/>
                </a:solidFill>
                <a:latin typeface="Calibri"/>
                <a:ea typeface="Calibri"/>
                <a:cs typeface="Calibri"/>
                <a:sym typeface="Calibri"/>
              </a:rPr>
              <a:t> </a:t>
            </a:r>
            <a:endParaRPr b="1" i="0" sz="2400" u="none" cap="none" strike="noStrike">
              <a:solidFill>
                <a:schemeClr val="dk1"/>
              </a:solidFill>
              <a:latin typeface="Calibri"/>
              <a:ea typeface="Calibri"/>
              <a:cs typeface="Calibri"/>
              <a:sym typeface="Calibri"/>
            </a:endParaRPr>
          </a:p>
          <a:p>
            <a:pPr indent="0" lvl="0" marL="0" marR="0" rtl="0" algn="ctr">
              <a:spcBef>
                <a:spcPts val="480"/>
              </a:spcBef>
              <a:spcAft>
                <a:spcPts val="0"/>
              </a:spcAft>
              <a:buClr>
                <a:schemeClr val="dk1"/>
              </a:buClr>
              <a:buSzPts val="2400"/>
              <a:buFont typeface="Arial"/>
              <a:buNone/>
            </a:pPr>
            <a:r>
              <a:t/>
            </a:r>
            <a:endParaRPr b="1" i="1" sz="2400" u="none" cap="none" strike="noStrike">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b="0" i="0" sz="1000" u="none" cap="none" strike="noStrike">
              <a:solidFill>
                <a:schemeClr val="dk1"/>
              </a:solidFill>
              <a:latin typeface="Calibri"/>
              <a:ea typeface="Calibri"/>
              <a:cs typeface="Calibri"/>
              <a:sym typeface="Calibri"/>
            </a:endParaRPr>
          </a:p>
        </p:txBody>
      </p:sp>
      <p:sp>
        <p:nvSpPr>
          <p:cNvPr id="235" name="Google Shape;235;p11"/>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36" name="Google Shape;236;p11">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37" name="Google Shape;237;p11"/>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DE PARTICULES (PM10)</a:t>
            </a:r>
            <a:endParaRPr b="1" sz="2800" u="sng">
              <a:solidFill>
                <a:srgbClr val="1A965E"/>
              </a:solidFill>
            </a:endParaRPr>
          </a:p>
        </p:txBody>
      </p:sp>
      <p:graphicFrame>
        <p:nvGraphicFramePr>
          <p:cNvPr id="238" name="Google Shape;238;p11"/>
          <p:cNvGraphicFramePr/>
          <p:nvPr/>
        </p:nvGraphicFramePr>
        <p:xfrm>
          <a:off x="457200" y="1970156"/>
          <a:ext cx="3000000" cy="3000000"/>
        </p:xfrm>
        <a:graphic>
          <a:graphicData uri="http://schemas.openxmlformats.org/drawingml/2006/table">
            <a:tbl>
              <a:tblPr bandRow="1" firstRow="1">
                <a:noFill/>
                <a:tableStyleId>{896822C8-9F49-479E-B53F-653BD06C4CDA}</a:tableStyleId>
              </a:tblPr>
              <a:tblGrid>
                <a:gridCol w="3076125"/>
                <a:gridCol w="2221300"/>
                <a:gridCol w="2932175"/>
              </a:tblGrid>
              <a:tr h="370850">
                <a:tc>
                  <a:txBody>
                    <a:bodyPr/>
                    <a:lstStyle/>
                    <a:p>
                      <a:pPr indent="0" lvl="0" marL="0" marR="0" rtl="0" algn="l">
                        <a:spcBef>
                          <a:spcPts val="0"/>
                        </a:spcBef>
                        <a:spcAft>
                          <a:spcPts val="0"/>
                        </a:spcAft>
                        <a:buNone/>
                      </a:pPr>
                      <a:r>
                        <a:rPr lang="en-US" sz="1800" u="none" cap="none" strike="noStrike"/>
                        <a:t>Indicateur</a:t>
                      </a:r>
                      <a:endParaRPr/>
                    </a:p>
                  </a:txBody>
                  <a:tcPr marT="45725" marB="45725" marR="91450" marL="91450"/>
                </a:tc>
                <a:tc>
                  <a:txBody>
                    <a:bodyPr/>
                    <a:lstStyle/>
                    <a:p>
                      <a:pPr indent="0" lvl="0" marL="0" marR="0" rtl="0" algn="l">
                        <a:spcBef>
                          <a:spcPts val="0"/>
                        </a:spcBef>
                        <a:spcAft>
                          <a:spcPts val="0"/>
                        </a:spcAft>
                        <a:buNone/>
                      </a:pPr>
                      <a:r>
                        <a:rPr lang="en-US" sz="1800"/>
                        <a:t>Unité</a:t>
                      </a:r>
                      <a:endParaRPr/>
                    </a:p>
                  </a:txBody>
                  <a:tcPr marT="45725" marB="45725" marR="91450" marL="91450"/>
                </a:tc>
                <a:tc>
                  <a:txBody>
                    <a:bodyPr/>
                    <a:lstStyle/>
                    <a:p>
                      <a:pPr indent="0" lvl="0" marL="0" marR="0" rtl="0" algn="l">
                        <a:spcBef>
                          <a:spcPts val="0"/>
                        </a:spcBef>
                        <a:spcAft>
                          <a:spcPts val="0"/>
                        </a:spcAft>
                        <a:buNone/>
                      </a:pPr>
                      <a:r>
                        <a:rPr lang="en-US" sz="1800"/>
                        <a:t>Source de données</a:t>
                      </a:r>
                      <a:endParaRPr/>
                    </a:p>
                  </a:txBody>
                  <a:tcPr marT="45725" marB="45725" marR="91450" marL="91450"/>
                </a:tc>
              </a:tr>
              <a:tr h="1260000">
                <a:tc>
                  <a:txBody>
                    <a:bodyPr/>
                    <a:lstStyle/>
                    <a:p>
                      <a:pPr indent="0" lvl="0" marL="0" marR="0" rtl="0" algn="l">
                        <a:spcBef>
                          <a:spcPts val="0"/>
                        </a:spcBef>
                        <a:spcAft>
                          <a:spcPts val="0"/>
                        </a:spcAft>
                        <a:buNone/>
                      </a:pPr>
                      <a:r>
                        <a:rPr lang="en-US" sz="1800"/>
                        <a:t>Concentration annuelle moyenne de particules fines (PM10)</a:t>
                      </a:r>
                      <a:endParaRPr sz="1800"/>
                    </a:p>
                  </a:txBody>
                  <a:tcPr marT="45725" marB="45725" marR="91450" marL="91450" anchor="ctr"/>
                </a:tc>
                <a:tc>
                  <a:txBody>
                    <a:bodyPr/>
                    <a:lstStyle/>
                    <a:p>
                      <a:pPr indent="0" lvl="0" marL="0" marR="0" rtl="0" algn="ctr">
                        <a:spcBef>
                          <a:spcPts val="0"/>
                        </a:spcBef>
                        <a:spcAft>
                          <a:spcPts val="0"/>
                        </a:spcAft>
                        <a:buNone/>
                      </a:pPr>
                      <a:r>
                        <a:rPr lang="en-US" sz="1800"/>
                        <a:t>μg/m</a:t>
                      </a:r>
                      <a:r>
                        <a:rPr baseline="30000" lang="en-US" sz="1800"/>
                        <a:t>3</a:t>
                      </a:r>
                      <a:endParaRPr baseline="30000" sz="1800">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rPr lang="en-US" sz="1800"/>
                        <a:t>Mesures</a:t>
                      </a:r>
                      <a:endParaRPr sz="1800"/>
                    </a:p>
                  </a:txBody>
                  <a:tcPr marT="45725" marB="45725" marR="91450" marL="91450" anchor="ctr"/>
                </a:tc>
              </a:tr>
            </a:tbl>
          </a:graphicData>
        </a:graphic>
      </p:graphicFrame>
      <p:sp>
        <p:nvSpPr>
          <p:cNvPr id="239" name="Google Shape;239;p11"/>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12"/>
          <p:cNvSpPr txBox="1"/>
          <p:nvPr>
            <p:ph idx="12" type="sldNum"/>
          </p:nvPr>
        </p:nvSpPr>
        <p:spPr>
          <a:xfrm>
            <a:off x="6987932" y="6585592"/>
            <a:ext cx="2133600" cy="27240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45" name="Google Shape;245;p12">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46" name="Google Shape;246;p12"/>
          <p:cNvSpPr txBox="1"/>
          <p:nvPr>
            <p:ph type="title"/>
          </p:nvPr>
        </p:nvSpPr>
        <p:spPr>
          <a:xfrm>
            <a:off x="0" y="-10632"/>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EN PARTICULES (PM10)</a:t>
            </a:r>
            <a:endParaRPr b="1" sz="2800" u="sng">
              <a:solidFill>
                <a:srgbClr val="1A965E"/>
              </a:solidFill>
            </a:endParaRPr>
          </a:p>
        </p:txBody>
      </p:sp>
      <p:sp>
        <p:nvSpPr>
          <p:cNvPr id="247" name="Google Shape;247;p12"/>
          <p:cNvSpPr txBox="1"/>
          <p:nvPr>
            <p:ph idx="1" type="body"/>
          </p:nvPr>
        </p:nvSpPr>
        <p:spPr>
          <a:xfrm>
            <a:off x="448322" y="982912"/>
            <a:ext cx="8349896" cy="4525963"/>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OBJECTIF</a:t>
            </a:r>
            <a:endParaRPr/>
          </a:p>
          <a:p>
            <a:pPr indent="0" lvl="0" marL="0" marR="0" rtl="0" algn="l">
              <a:lnSpc>
                <a:spcPct val="80000"/>
              </a:lnSpc>
              <a:spcBef>
                <a:spcPts val="400"/>
              </a:spcBef>
              <a:spcAft>
                <a:spcPts val="0"/>
              </a:spcAft>
              <a:buClr>
                <a:schemeClr val="dk1"/>
              </a:buClr>
              <a:buSzPts val="2000"/>
              <a:buFont typeface="Arial"/>
              <a:buNone/>
            </a:pPr>
            <a:r>
              <a:t/>
            </a:r>
            <a:endParaRPr b="0" i="0" sz="2000" u="none" cap="none" strike="noStrike">
              <a:solidFill>
                <a:schemeClr val="dk1"/>
              </a:solidFill>
              <a:latin typeface="Calibri"/>
              <a:ea typeface="Calibri"/>
              <a:cs typeface="Calibri"/>
              <a:sym typeface="Calibri"/>
            </a:endParaRPr>
          </a:p>
          <a:p>
            <a:pPr indent="0" lvl="0" marL="0" marR="0" rtl="0" algn="l">
              <a:lnSpc>
                <a:spcPct val="80000"/>
              </a:lnSpc>
              <a:spcBef>
                <a:spcPts val="400"/>
              </a:spcBef>
              <a:spcAft>
                <a:spcPts val="0"/>
              </a:spcAft>
              <a:buClr>
                <a:schemeClr val="dk1"/>
              </a:buClr>
              <a:buSzPts val="2000"/>
              <a:buFont typeface="Arial"/>
              <a:buNone/>
            </a:pPr>
            <a:r>
              <a:rPr b="0" i="0" lang="en-US" sz="2000" u="none" cap="none" strike="noStrike">
                <a:solidFill>
                  <a:schemeClr val="dk1"/>
                </a:solidFill>
                <a:latin typeface="Calibri"/>
                <a:ea typeface="Calibri"/>
                <a:cs typeface="Calibri"/>
                <a:sym typeface="Calibri"/>
              </a:rPr>
              <a:t>Évaluer la qualité de l'air ambiant à long terme par rapport aux particules &lt; 10 μm (PM10) dans la ville.</a:t>
            </a:r>
            <a:endParaRPr b="0" i="0" sz="2000" u="none" cap="none" strike="noStrike">
              <a:solidFill>
                <a:schemeClr val="dk1"/>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t/>
            </a:r>
            <a:endParaRPr b="0" i="0" sz="3200" u="none" cap="none" strike="noStrike">
              <a:solidFill>
                <a:schemeClr val="dk1"/>
              </a:solidFill>
              <a:latin typeface="Calibri"/>
              <a:ea typeface="Calibri"/>
              <a:cs typeface="Calibri"/>
              <a:sym typeface="Calibri"/>
            </a:endParaRPr>
          </a:p>
        </p:txBody>
      </p:sp>
      <p:pic>
        <p:nvPicPr>
          <p:cNvPr id="248" name="Google Shape;248;p12"/>
          <p:cNvPicPr preferRelativeResize="0"/>
          <p:nvPr/>
        </p:nvPicPr>
        <p:blipFill rotWithShape="1">
          <a:blip r:embed="rId5">
            <a:alphaModFix/>
          </a:blip>
          <a:srcRect b="0" l="0" r="0" t="0"/>
          <a:stretch/>
        </p:blipFill>
        <p:spPr>
          <a:xfrm>
            <a:off x="2266994" y="2446536"/>
            <a:ext cx="4680000" cy="3266408"/>
          </a:xfrm>
          <a:prstGeom prst="rect">
            <a:avLst/>
          </a:prstGeom>
          <a:noFill/>
          <a:ln>
            <a:noFill/>
          </a:ln>
        </p:spPr>
      </p:pic>
      <p:pic>
        <p:nvPicPr>
          <p:cNvPr id="249" name="Google Shape;249;p12"/>
          <p:cNvPicPr preferRelativeResize="0"/>
          <p:nvPr/>
        </p:nvPicPr>
        <p:blipFill rotWithShape="1">
          <a:blip r:embed="rId6">
            <a:alphaModFix/>
          </a:blip>
          <a:srcRect b="0" l="0" r="0" t="0"/>
          <a:stretch/>
        </p:blipFill>
        <p:spPr>
          <a:xfrm>
            <a:off x="6825881" y="4694395"/>
            <a:ext cx="2122715" cy="1188720"/>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250" name="Google Shape;250;p12"/>
          <p:cNvPicPr preferRelativeResize="0"/>
          <p:nvPr/>
        </p:nvPicPr>
        <p:blipFill rotWithShape="1">
          <a:blip r:embed="rId7">
            <a:alphaModFix/>
          </a:blip>
          <a:srcRect b="0" l="0" r="0" t="0"/>
          <a:stretch/>
        </p:blipFill>
        <p:spPr>
          <a:xfrm>
            <a:off x="265392" y="4694395"/>
            <a:ext cx="1872000" cy="118872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51" name="Google Shape;251;p12"/>
          <p:cNvSpPr txBox="1"/>
          <p:nvPr/>
        </p:nvSpPr>
        <p:spPr>
          <a:xfrm>
            <a:off x="3533726" y="2890366"/>
            <a:ext cx="873174" cy="146464"/>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Arial"/>
                <a:ea typeface="Arial"/>
                <a:cs typeface="Arial"/>
                <a:sym typeface="Arial"/>
              </a:rPr>
              <a:t>CHEVEU HUMAIN</a:t>
            </a:r>
            <a:endParaRPr b="1" sz="800">
              <a:solidFill>
                <a:schemeClr val="dk1"/>
              </a:solidFill>
              <a:latin typeface="Arial"/>
              <a:ea typeface="Arial"/>
              <a:cs typeface="Arial"/>
              <a:sym typeface="Arial"/>
            </a:endParaRPr>
          </a:p>
        </p:txBody>
      </p:sp>
      <p:sp>
        <p:nvSpPr>
          <p:cNvPr id="252" name="Google Shape;252;p12"/>
          <p:cNvSpPr txBox="1"/>
          <p:nvPr/>
        </p:nvSpPr>
        <p:spPr>
          <a:xfrm>
            <a:off x="4778188" y="2854508"/>
            <a:ext cx="1618130" cy="227948"/>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700">
                <a:solidFill>
                  <a:schemeClr val="dk1"/>
                </a:solidFill>
                <a:latin typeface="Arial"/>
                <a:ea typeface="Arial"/>
                <a:cs typeface="Arial"/>
                <a:sym typeface="Arial"/>
              </a:rPr>
              <a:t>Particules de combustion, composants organiques, métaux etc.</a:t>
            </a:r>
            <a:endParaRPr b="1" sz="700">
              <a:solidFill>
                <a:schemeClr val="dk1"/>
              </a:solidFill>
              <a:latin typeface="Arial"/>
              <a:ea typeface="Arial"/>
              <a:cs typeface="Arial"/>
              <a:sym typeface="Arial"/>
            </a:endParaRPr>
          </a:p>
        </p:txBody>
      </p:sp>
      <p:sp>
        <p:nvSpPr>
          <p:cNvPr id="253" name="Google Shape;253;p12"/>
          <p:cNvSpPr txBox="1"/>
          <p:nvPr/>
        </p:nvSpPr>
        <p:spPr>
          <a:xfrm>
            <a:off x="5447055" y="3938240"/>
            <a:ext cx="1618130" cy="12864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700">
                <a:solidFill>
                  <a:schemeClr val="dk1"/>
                </a:solidFill>
                <a:latin typeface="Arial"/>
                <a:ea typeface="Arial"/>
                <a:cs typeface="Arial"/>
                <a:sym typeface="Arial"/>
              </a:rPr>
              <a:t>Poussières, Pollen, moule, etc.</a:t>
            </a:r>
            <a:endParaRPr b="1" sz="700">
              <a:solidFill>
                <a:schemeClr val="dk1"/>
              </a:solidFill>
              <a:latin typeface="Arial"/>
              <a:ea typeface="Arial"/>
              <a:cs typeface="Arial"/>
              <a:sym typeface="Arial"/>
            </a:endParaRPr>
          </a:p>
        </p:txBody>
      </p:sp>
      <p:sp>
        <p:nvSpPr>
          <p:cNvPr id="254" name="Google Shape;254;p12"/>
          <p:cNvSpPr txBox="1"/>
          <p:nvPr/>
        </p:nvSpPr>
        <p:spPr>
          <a:xfrm>
            <a:off x="2962226" y="5464838"/>
            <a:ext cx="1228775" cy="15100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900">
                <a:solidFill>
                  <a:schemeClr val="dk1"/>
                </a:solidFill>
                <a:latin typeface="Calibri"/>
                <a:ea typeface="Calibri"/>
                <a:cs typeface="Calibri"/>
                <a:sym typeface="Calibri"/>
              </a:rPr>
              <a:t>SABLE FIN DE LA PLAGE</a:t>
            </a:r>
            <a:endParaRPr b="1" sz="900">
              <a:solidFill>
                <a:schemeClr val="dk1"/>
              </a:solidFill>
              <a:latin typeface="Arial"/>
              <a:ea typeface="Arial"/>
              <a:cs typeface="Arial"/>
              <a:sym typeface="Arial"/>
            </a:endParaRPr>
          </a:p>
        </p:txBody>
      </p:sp>
      <p:sp>
        <p:nvSpPr>
          <p:cNvPr id="255" name="Google Shape;255;p12"/>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13"/>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61" name="Google Shape;261;p13">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62" name="Google Shape;262;p13"/>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DE PARTICULES (PM10)</a:t>
            </a:r>
            <a:endParaRPr b="1" sz="2800" u="sng">
              <a:solidFill>
                <a:srgbClr val="1A965E"/>
              </a:solidFill>
            </a:endParaRPr>
          </a:p>
        </p:txBody>
      </p:sp>
      <p:sp>
        <p:nvSpPr>
          <p:cNvPr id="263" name="Google Shape;263;p13"/>
          <p:cNvSpPr txBox="1"/>
          <p:nvPr/>
        </p:nvSpPr>
        <p:spPr>
          <a:xfrm>
            <a:off x="268224" y="2414714"/>
            <a:ext cx="8643166" cy="251279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lang="en-US" sz="2400">
                <a:solidFill>
                  <a:schemeClr val="dk1"/>
                </a:solidFill>
                <a:latin typeface="Calibri"/>
                <a:ea typeface="Calibri"/>
                <a:cs typeface="Calibri"/>
                <a:sym typeface="Calibri"/>
              </a:rPr>
              <a:t>L'emplacement de chaque station de surveillance doit être choisi de manière à indiquer la représentativité locale des valeurs mesurées (par exemple aéroport, centre-ville, parc industriel). </a:t>
            </a:r>
            <a:endParaRPr sz="2400">
              <a:solidFill>
                <a:schemeClr val="dk1"/>
              </a:solidFill>
              <a:latin typeface="Calibri"/>
              <a:ea typeface="Calibri"/>
              <a:cs typeface="Calibri"/>
              <a:sym typeface="Calibri"/>
            </a:endParaRPr>
          </a:p>
          <a:p>
            <a:pPr indent="0" lvl="0" marL="0" marR="0" rtl="0" algn="l">
              <a:spcBef>
                <a:spcPts val="30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a:p>
            <a:pPr indent="0" lvl="0" marL="0" marR="0" rtl="0" algn="l">
              <a:spcBef>
                <a:spcPts val="300"/>
              </a:spcBef>
              <a:spcAft>
                <a:spcPts val="0"/>
              </a:spcAft>
              <a:buClr>
                <a:schemeClr val="dk1"/>
              </a:buClr>
              <a:buSzPts val="2400"/>
              <a:buFont typeface="Arial"/>
              <a:buNone/>
            </a:pPr>
            <a:r>
              <a:rPr lang="en-US" sz="2400">
                <a:solidFill>
                  <a:schemeClr val="dk1"/>
                </a:solidFill>
                <a:latin typeface="Calibri"/>
                <a:ea typeface="Calibri"/>
                <a:cs typeface="Calibri"/>
                <a:sym typeface="Calibri"/>
              </a:rPr>
              <a:t>Idéalement, plusieurs stations devraient être utilisées pour déterminer une moyenne spatiale pour la ville.</a:t>
            </a:r>
            <a:endParaRPr sz="2400">
              <a:solidFill>
                <a:schemeClr val="dk1"/>
              </a:solidFill>
              <a:latin typeface="Calibri"/>
              <a:ea typeface="Calibri"/>
              <a:cs typeface="Calibri"/>
              <a:sym typeface="Calibri"/>
            </a:endParaRPr>
          </a:p>
        </p:txBody>
      </p:sp>
      <p:sp>
        <p:nvSpPr>
          <p:cNvPr id="264" name="Google Shape;264;p13"/>
          <p:cNvSpPr txBox="1"/>
          <p:nvPr/>
        </p:nvSpPr>
        <p:spPr>
          <a:xfrm>
            <a:off x="268224" y="926592"/>
            <a:ext cx="8418576" cy="60883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LIMITE ET ÉTENDUE</a:t>
            </a:r>
            <a:endParaRPr sz="2400">
              <a:solidFill>
                <a:schemeClr val="dk1"/>
              </a:solidFill>
              <a:latin typeface="Calibri"/>
              <a:ea typeface="Calibri"/>
              <a:cs typeface="Calibri"/>
              <a:sym typeface="Calibri"/>
            </a:endParaRPr>
          </a:p>
        </p:txBody>
      </p:sp>
      <p:sp>
        <p:nvSpPr>
          <p:cNvPr id="265" name="Google Shape;265;p13"/>
          <p:cNvSpPr/>
          <p:nvPr/>
        </p:nvSpPr>
        <p:spPr>
          <a:xfrm>
            <a:off x="232610" y="1519246"/>
            <a:ext cx="8174544"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Calibri"/>
                <a:ea typeface="Calibri"/>
                <a:cs typeface="Calibri"/>
                <a:sym typeface="Calibri"/>
              </a:rPr>
              <a:t>Les limites de l'évaluation englobent toute la ville.</a:t>
            </a:r>
            <a:endParaRPr sz="2400">
              <a:solidFill>
                <a:schemeClr val="dk1"/>
              </a:solidFill>
              <a:latin typeface="Calibri"/>
              <a:ea typeface="Calibri"/>
              <a:cs typeface="Calibri"/>
              <a:sym typeface="Calibri"/>
            </a:endParaRPr>
          </a:p>
        </p:txBody>
      </p:sp>
      <p:sp>
        <p:nvSpPr>
          <p:cNvPr id="266" name="Google Shape;266;p13"/>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14"/>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72" name="Google Shape;272;p14">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73" name="Google Shape;273;p14"/>
          <p:cNvSpPr txBox="1"/>
          <p:nvPr/>
        </p:nvSpPr>
        <p:spPr>
          <a:xfrm>
            <a:off x="243150" y="1473640"/>
            <a:ext cx="8777025" cy="359809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lang="en-US" sz="2400">
                <a:solidFill>
                  <a:schemeClr val="dk1"/>
                </a:solidFill>
                <a:latin typeface="Calibri"/>
                <a:ea typeface="Calibri"/>
                <a:cs typeface="Calibri"/>
                <a:sym typeface="Calibri"/>
              </a:rPr>
              <a:t>Les étapes de calcul sont les suivantes :</a:t>
            </a:r>
            <a:r>
              <a:rPr lang="en-US" sz="2400">
                <a:solidFill>
                  <a:schemeClr val="dk1"/>
                </a:solidFill>
                <a:latin typeface="Calibri"/>
                <a:ea typeface="Calibri"/>
                <a:cs typeface="Calibri"/>
                <a:sym typeface="Calibri"/>
              </a:rPr>
              <a:t> </a:t>
            </a:r>
            <a:endParaRPr sz="2400">
              <a:solidFill>
                <a:schemeClr val="dk1"/>
              </a:solidFill>
              <a:latin typeface="Calibri"/>
              <a:ea typeface="Calibri"/>
              <a:cs typeface="Calibri"/>
              <a:sym typeface="Calibri"/>
            </a:endParaRPr>
          </a:p>
          <a:p>
            <a:pPr indent="-457200" lvl="0" marL="457200" marR="0" rtl="0" algn="l">
              <a:spcBef>
                <a:spcPts val="480"/>
              </a:spcBef>
              <a:spcAft>
                <a:spcPts val="0"/>
              </a:spcAft>
              <a:buClr>
                <a:schemeClr val="dk1"/>
              </a:buClr>
              <a:buSzPts val="2400"/>
              <a:buFont typeface="Calibri"/>
              <a:buAutoNum type="arabicPeriod"/>
            </a:pPr>
            <a:r>
              <a:rPr lang="en-US" sz="2400">
                <a:solidFill>
                  <a:schemeClr val="dk1"/>
                </a:solidFill>
                <a:latin typeface="Calibri"/>
                <a:ea typeface="Calibri"/>
                <a:cs typeface="Calibri"/>
                <a:sym typeface="Calibri"/>
              </a:rPr>
              <a:t>Recueillir les </a:t>
            </a:r>
            <a:r>
              <a:rPr b="1" lang="en-US" sz="2400">
                <a:solidFill>
                  <a:schemeClr val="dk1"/>
                </a:solidFill>
                <a:latin typeface="Calibri"/>
                <a:ea typeface="Calibri"/>
                <a:cs typeface="Calibri"/>
                <a:sym typeface="Calibri"/>
              </a:rPr>
              <a:t>mesures de concentration de PM10 </a:t>
            </a:r>
            <a:r>
              <a:rPr lang="en-US" sz="2400">
                <a:solidFill>
                  <a:schemeClr val="dk1"/>
                </a:solidFill>
                <a:latin typeface="Calibri"/>
                <a:ea typeface="Calibri"/>
                <a:cs typeface="Calibri"/>
                <a:sym typeface="Calibri"/>
              </a:rPr>
              <a:t>pendant un an, à partir de chaque station de surveillance installée dans la ville </a:t>
            </a:r>
            <a:endParaRPr/>
          </a:p>
          <a:p>
            <a:pPr indent="-457200" lvl="0" marL="457200" marR="0" rtl="0" algn="l">
              <a:spcBef>
                <a:spcPts val="480"/>
              </a:spcBef>
              <a:spcAft>
                <a:spcPts val="0"/>
              </a:spcAft>
              <a:buClr>
                <a:schemeClr val="dk1"/>
              </a:buClr>
              <a:buSzPts val="2400"/>
              <a:buFont typeface="Calibri"/>
              <a:buAutoNum type="arabicPeriod"/>
            </a:pPr>
            <a:r>
              <a:rPr lang="en-US" sz="2400">
                <a:solidFill>
                  <a:schemeClr val="dk1"/>
                </a:solidFill>
                <a:latin typeface="Calibri"/>
                <a:ea typeface="Calibri"/>
                <a:cs typeface="Calibri"/>
                <a:sym typeface="Calibri"/>
              </a:rPr>
              <a:t>Calculer la </a:t>
            </a:r>
            <a:r>
              <a:rPr b="1" lang="en-US" sz="2400">
                <a:solidFill>
                  <a:schemeClr val="dk1"/>
                </a:solidFill>
                <a:latin typeface="Calibri"/>
                <a:ea typeface="Calibri"/>
                <a:cs typeface="Calibri"/>
                <a:sym typeface="Calibri"/>
              </a:rPr>
              <a:t>moyenne annuelle de la concentration de PM10 </a:t>
            </a:r>
            <a:r>
              <a:rPr lang="en-US" sz="2400">
                <a:solidFill>
                  <a:schemeClr val="dk1"/>
                </a:solidFill>
                <a:latin typeface="Calibri"/>
                <a:ea typeface="Calibri"/>
                <a:cs typeface="Calibri"/>
                <a:sym typeface="Calibri"/>
              </a:rPr>
              <a:t>pour chaque station de surveillance disponible, [μg/m</a:t>
            </a:r>
            <a:r>
              <a:rPr baseline="30000" lang="en-US" sz="2400">
                <a:solidFill>
                  <a:schemeClr val="dk1"/>
                </a:solidFill>
                <a:latin typeface="Calibri"/>
                <a:ea typeface="Calibri"/>
                <a:cs typeface="Calibri"/>
                <a:sym typeface="Calibri"/>
              </a:rPr>
              <a:t>3</a:t>
            </a:r>
            <a:r>
              <a:rPr lang="en-US" sz="2400">
                <a:solidFill>
                  <a:schemeClr val="dk1"/>
                </a:solidFill>
                <a:latin typeface="Calibri"/>
                <a:ea typeface="Calibri"/>
                <a:cs typeface="Calibri"/>
                <a:sym typeface="Calibri"/>
              </a:rPr>
              <a:t>]</a:t>
            </a:r>
            <a:endParaRPr sz="2400">
              <a:solidFill>
                <a:schemeClr val="dk1"/>
              </a:solidFill>
              <a:latin typeface="Calibri"/>
              <a:ea typeface="Calibri"/>
              <a:cs typeface="Calibri"/>
              <a:sym typeface="Calibri"/>
            </a:endParaRPr>
          </a:p>
          <a:p>
            <a:pPr indent="-457200" lvl="0" marL="457200" marR="0" rtl="0" algn="l">
              <a:spcBef>
                <a:spcPts val="480"/>
              </a:spcBef>
              <a:spcAft>
                <a:spcPts val="0"/>
              </a:spcAft>
              <a:buClr>
                <a:schemeClr val="dk1"/>
              </a:buClr>
              <a:buSzPts val="2400"/>
              <a:buFont typeface="Calibri"/>
              <a:buAutoNum type="arabicPeriod"/>
            </a:pPr>
            <a:r>
              <a:rPr lang="en-US" sz="2400">
                <a:solidFill>
                  <a:schemeClr val="dk1"/>
                </a:solidFill>
                <a:latin typeface="Calibri"/>
                <a:ea typeface="Calibri"/>
                <a:cs typeface="Calibri"/>
                <a:sym typeface="Calibri"/>
              </a:rPr>
              <a:t>Calculer la somme </a:t>
            </a:r>
            <a:r>
              <a:rPr b="1" lang="en-US" sz="2400">
                <a:solidFill>
                  <a:schemeClr val="dk1"/>
                </a:solidFill>
                <a:latin typeface="Calibri"/>
                <a:ea typeface="Calibri"/>
                <a:cs typeface="Calibri"/>
                <a:sym typeface="Calibri"/>
              </a:rPr>
              <a:t>des concentrations moyennes annuelles de PM10 </a:t>
            </a:r>
            <a:r>
              <a:rPr lang="en-US" sz="2400">
                <a:solidFill>
                  <a:schemeClr val="dk1"/>
                </a:solidFill>
                <a:latin typeface="Calibri"/>
                <a:ea typeface="Calibri"/>
                <a:cs typeface="Calibri"/>
                <a:sym typeface="Calibri"/>
              </a:rPr>
              <a:t>pour toutes les stations de surveillance disponibles, [μg/m</a:t>
            </a:r>
            <a:r>
              <a:rPr baseline="30000" lang="en-US" sz="2400">
                <a:solidFill>
                  <a:schemeClr val="dk1"/>
                </a:solidFill>
                <a:latin typeface="Calibri"/>
                <a:ea typeface="Calibri"/>
                <a:cs typeface="Calibri"/>
                <a:sym typeface="Calibri"/>
              </a:rPr>
              <a:t>3</a:t>
            </a:r>
            <a:r>
              <a:rPr lang="en-US" sz="2400">
                <a:solidFill>
                  <a:schemeClr val="dk1"/>
                </a:solidFill>
                <a:latin typeface="Calibri"/>
                <a:ea typeface="Calibri"/>
                <a:cs typeface="Calibri"/>
                <a:sym typeface="Calibri"/>
              </a:rPr>
              <a:t>]</a:t>
            </a:r>
            <a:endParaRPr sz="2400">
              <a:solidFill>
                <a:schemeClr val="dk1"/>
              </a:solidFill>
              <a:latin typeface="Calibri"/>
              <a:ea typeface="Calibri"/>
              <a:cs typeface="Calibri"/>
              <a:sym typeface="Calibri"/>
            </a:endParaRPr>
          </a:p>
          <a:p>
            <a:pPr indent="-457200" lvl="0" marL="457200" marR="0" rtl="0" algn="l">
              <a:spcBef>
                <a:spcPts val="480"/>
              </a:spcBef>
              <a:spcAft>
                <a:spcPts val="0"/>
              </a:spcAft>
              <a:buClr>
                <a:schemeClr val="dk1"/>
              </a:buClr>
              <a:buSzPts val="2400"/>
              <a:buFont typeface="Calibri"/>
              <a:buAutoNum type="arabicPeriod"/>
            </a:pPr>
            <a:r>
              <a:rPr lang="en-US" sz="2400">
                <a:solidFill>
                  <a:schemeClr val="dk1"/>
                </a:solidFill>
                <a:latin typeface="Calibri"/>
                <a:ea typeface="Calibri"/>
                <a:cs typeface="Calibri"/>
                <a:sym typeface="Calibri"/>
              </a:rPr>
              <a:t>Calculer la valeur de l’indicateur comme étant la </a:t>
            </a:r>
            <a:r>
              <a:rPr b="1" lang="en-US" sz="2400">
                <a:solidFill>
                  <a:schemeClr val="dk1"/>
                </a:solidFill>
                <a:latin typeface="Calibri"/>
                <a:ea typeface="Calibri"/>
                <a:cs typeface="Calibri"/>
                <a:sym typeface="Calibri"/>
              </a:rPr>
              <a:t>somme de la concentration annuelle de PM10 divisée </a:t>
            </a:r>
            <a:r>
              <a:rPr lang="en-US" sz="2400">
                <a:solidFill>
                  <a:schemeClr val="dk1"/>
                </a:solidFill>
                <a:latin typeface="Calibri"/>
                <a:ea typeface="Calibri"/>
                <a:cs typeface="Calibri"/>
                <a:sym typeface="Calibri"/>
              </a:rPr>
              <a:t>par le nombre de </a:t>
            </a:r>
            <a:r>
              <a:rPr b="1" lang="en-US" sz="2400">
                <a:solidFill>
                  <a:schemeClr val="dk1"/>
                </a:solidFill>
                <a:latin typeface="Calibri"/>
                <a:ea typeface="Calibri"/>
                <a:cs typeface="Calibri"/>
                <a:sym typeface="Calibri"/>
              </a:rPr>
              <a:t>stations</a:t>
            </a:r>
            <a:r>
              <a:rPr lang="en-US" sz="2400">
                <a:solidFill>
                  <a:schemeClr val="dk1"/>
                </a:solidFill>
                <a:latin typeface="Calibri"/>
                <a:ea typeface="Calibri"/>
                <a:cs typeface="Calibri"/>
                <a:sym typeface="Calibri"/>
              </a:rPr>
              <a:t> de surveillance</a:t>
            </a:r>
            <a:r>
              <a:rPr b="1" lang="en-US" sz="2400">
                <a:solidFill>
                  <a:schemeClr val="dk1"/>
                </a:solidFill>
                <a:latin typeface="Calibri"/>
                <a:ea typeface="Calibri"/>
                <a:cs typeface="Calibri"/>
                <a:sym typeface="Calibri"/>
              </a:rPr>
              <a:t>, </a:t>
            </a:r>
            <a:r>
              <a:rPr lang="en-US" sz="2400">
                <a:solidFill>
                  <a:schemeClr val="dk1"/>
                </a:solidFill>
                <a:latin typeface="Calibri"/>
                <a:ea typeface="Calibri"/>
                <a:cs typeface="Calibri"/>
                <a:sym typeface="Calibri"/>
              </a:rPr>
              <a:t>[μg/m</a:t>
            </a:r>
            <a:r>
              <a:rPr baseline="30000" lang="en-US" sz="2400">
                <a:solidFill>
                  <a:schemeClr val="dk1"/>
                </a:solidFill>
                <a:latin typeface="Calibri"/>
                <a:ea typeface="Calibri"/>
                <a:cs typeface="Calibri"/>
                <a:sym typeface="Calibri"/>
              </a:rPr>
              <a:t>3</a:t>
            </a:r>
            <a:r>
              <a:rPr lang="en-US" sz="2400">
                <a:solidFill>
                  <a:schemeClr val="dk1"/>
                </a:solidFill>
                <a:latin typeface="Calibri"/>
                <a:ea typeface="Calibri"/>
                <a:cs typeface="Calibri"/>
                <a:sym typeface="Calibri"/>
              </a:rPr>
              <a:t>]</a:t>
            </a:r>
            <a:endParaRPr sz="2400">
              <a:solidFill>
                <a:schemeClr val="dk1"/>
              </a:solidFill>
              <a:latin typeface="Calibri"/>
              <a:ea typeface="Calibri"/>
              <a:cs typeface="Calibri"/>
              <a:sym typeface="Calibri"/>
            </a:endParaRPr>
          </a:p>
          <a:p>
            <a:pPr indent="-304800" lvl="0" marL="457200" marR="0" rtl="0" algn="l">
              <a:spcBef>
                <a:spcPts val="480"/>
              </a:spcBef>
              <a:spcAft>
                <a:spcPts val="0"/>
              </a:spcAft>
              <a:buClr>
                <a:schemeClr val="dk1"/>
              </a:buClr>
              <a:buSzPts val="2400"/>
              <a:buFont typeface="Calibri"/>
              <a:buNone/>
            </a:pPr>
            <a:r>
              <a:t/>
            </a:r>
            <a:endParaRPr sz="2400">
              <a:solidFill>
                <a:schemeClr val="dk1"/>
              </a:solidFill>
              <a:latin typeface="Calibri"/>
              <a:ea typeface="Calibri"/>
              <a:cs typeface="Calibri"/>
              <a:sym typeface="Calibri"/>
            </a:endParaRPr>
          </a:p>
          <a:p>
            <a:pPr indent="-304800" lvl="0" marL="457200" marR="0" rtl="0" algn="l">
              <a:spcBef>
                <a:spcPts val="480"/>
              </a:spcBef>
              <a:spcAft>
                <a:spcPts val="0"/>
              </a:spcAft>
              <a:buClr>
                <a:schemeClr val="dk1"/>
              </a:buClr>
              <a:buSzPts val="2400"/>
              <a:buFont typeface="Calibri"/>
              <a:buNone/>
            </a:pPr>
            <a:r>
              <a:t/>
            </a:r>
            <a:endParaRPr sz="2400">
              <a:solidFill>
                <a:schemeClr val="dk1"/>
              </a:solidFill>
              <a:latin typeface="Calibri"/>
              <a:ea typeface="Calibri"/>
              <a:cs typeface="Calibri"/>
              <a:sym typeface="Calibri"/>
            </a:endParaRPr>
          </a:p>
        </p:txBody>
      </p:sp>
      <p:sp>
        <p:nvSpPr>
          <p:cNvPr id="274" name="Google Shape;274;p14"/>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MÉTHODE D'ÉVALUATION</a:t>
            </a:r>
            <a:endParaRPr sz="2400" u="sng">
              <a:solidFill>
                <a:schemeClr val="dk1"/>
              </a:solidFill>
              <a:latin typeface="Calibri"/>
              <a:ea typeface="Calibri"/>
              <a:cs typeface="Calibri"/>
              <a:sym typeface="Calibri"/>
            </a:endParaRPr>
          </a:p>
        </p:txBody>
      </p:sp>
      <p:sp>
        <p:nvSpPr>
          <p:cNvPr id="275" name="Google Shape;275;p14"/>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DE PARTICULES (PM10)</a:t>
            </a:r>
            <a:endParaRPr b="1" sz="2400" u="sng">
              <a:solidFill>
                <a:srgbClr val="1A965E"/>
              </a:solidFill>
            </a:endParaRPr>
          </a:p>
        </p:txBody>
      </p:sp>
      <p:pic>
        <p:nvPicPr>
          <p:cNvPr id="276" name="Google Shape;276;p14"/>
          <p:cNvPicPr preferRelativeResize="0"/>
          <p:nvPr/>
        </p:nvPicPr>
        <p:blipFill rotWithShape="1">
          <a:blip r:embed="rId5">
            <a:alphaModFix/>
          </a:blip>
          <a:srcRect b="0" l="0" r="0" t="0"/>
          <a:stretch/>
        </p:blipFill>
        <p:spPr>
          <a:xfrm>
            <a:off x="6761513" y="5213046"/>
            <a:ext cx="1842389" cy="1217887"/>
          </a:xfrm>
          <a:prstGeom prst="rect">
            <a:avLst/>
          </a:prstGeom>
          <a:noFill/>
          <a:ln>
            <a:noFill/>
          </a:ln>
        </p:spPr>
      </p:pic>
      <p:sp>
        <p:nvSpPr>
          <p:cNvPr id="277" name="Google Shape;277;p14"/>
          <p:cNvSpPr/>
          <p:nvPr/>
        </p:nvSpPr>
        <p:spPr>
          <a:xfrm>
            <a:off x="7349914" y="5730230"/>
            <a:ext cx="100001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u="sng">
                <a:solidFill>
                  <a:srgbClr val="FF0000"/>
                </a:solidFill>
                <a:latin typeface="Calibri"/>
                <a:ea typeface="Calibri"/>
                <a:cs typeface="Calibri"/>
                <a:sym typeface="Calibri"/>
              </a:rPr>
              <a:t>μg/m</a:t>
            </a:r>
            <a:r>
              <a:rPr b="1" baseline="30000" lang="en-US" sz="2400" u="sng">
                <a:solidFill>
                  <a:srgbClr val="FF0000"/>
                </a:solidFill>
                <a:latin typeface="Calibri"/>
                <a:ea typeface="Calibri"/>
                <a:cs typeface="Calibri"/>
                <a:sym typeface="Calibri"/>
              </a:rPr>
              <a:t>3</a:t>
            </a:r>
            <a:endParaRPr b="1" sz="2400" u="sng">
              <a:solidFill>
                <a:srgbClr val="FF0000"/>
              </a:solidFill>
              <a:latin typeface="Calibri"/>
              <a:ea typeface="Calibri"/>
              <a:cs typeface="Calibri"/>
              <a:sym typeface="Calibri"/>
            </a:endParaRPr>
          </a:p>
        </p:txBody>
      </p:sp>
      <p:sp>
        <p:nvSpPr>
          <p:cNvPr id="278" name="Google Shape;278;p14"/>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1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b="1" i="0" lang="en-US" sz="2800" u="none" cap="none" strike="noStrike">
                <a:solidFill>
                  <a:srgbClr val="7F7F7F"/>
                </a:solidFill>
                <a:latin typeface="Calibri"/>
                <a:ea typeface="Calibri"/>
                <a:cs typeface="Calibri"/>
                <a:sym typeface="Calibri"/>
              </a:rPr>
              <a:t>E.1.2 - CONCENTRATION DE PARTICULES (PM10)</a:t>
            </a:r>
            <a:endParaRPr b="1" i="0" sz="1600" u="none" cap="none" strike="noStrike">
              <a:solidFill>
                <a:srgbClr val="7F7F7F"/>
              </a:solidFill>
              <a:latin typeface="Calibri"/>
              <a:ea typeface="Calibri"/>
              <a:cs typeface="Calibri"/>
              <a:sym typeface="Calibri"/>
            </a:endParaRPr>
          </a:p>
        </p:txBody>
      </p:sp>
      <p:sp>
        <p:nvSpPr>
          <p:cNvPr id="285" name="Google Shape;285;p15"/>
          <p:cNvSpPr txBox="1"/>
          <p:nvPr>
            <p:ph idx="1" type="body"/>
          </p:nvPr>
        </p:nvSpPr>
        <p:spPr>
          <a:xfrm>
            <a:off x="387220" y="735875"/>
            <a:ext cx="8229600" cy="514421"/>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RÉFÉRENCES et NORMES</a:t>
            </a:r>
            <a:endParaRPr/>
          </a:p>
        </p:txBody>
      </p:sp>
      <p:sp>
        <p:nvSpPr>
          <p:cNvPr id="286" name="Google Shape;286;p1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87" name="Google Shape;287;p15">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88" name="Google Shape;288;p15"/>
          <p:cNvSpPr/>
          <p:nvPr/>
        </p:nvSpPr>
        <p:spPr>
          <a:xfrm>
            <a:off x="261257" y="1286928"/>
            <a:ext cx="8775167" cy="4401205"/>
          </a:xfrm>
          <a:prstGeom prst="rect">
            <a:avLst/>
          </a:prstGeom>
          <a:noFill/>
          <a:ln>
            <a:noFill/>
          </a:ln>
        </p:spPr>
        <p:txBody>
          <a:bodyPr anchorCtr="0" anchor="t" bIns="45700" lIns="91425" spcFirstLastPara="1" rIns="91425" wrap="square" tIns="45700">
            <a:spAutoFit/>
          </a:bodyPr>
          <a:lstStyle/>
          <a:p>
            <a:pPr indent="-457200" lvl="0" marL="457200" marR="0" rtl="0" algn="l">
              <a:spcBef>
                <a:spcPts val="0"/>
              </a:spcBef>
              <a:spcAft>
                <a:spcPts val="0"/>
              </a:spcAft>
              <a:buNone/>
            </a:pPr>
            <a:r>
              <a:rPr b="1" lang="en-US" sz="1700">
                <a:solidFill>
                  <a:schemeClr val="dk1"/>
                </a:solidFill>
                <a:latin typeface="Calibri"/>
                <a:ea typeface="Calibri"/>
                <a:cs typeface="Calibri"/>
                <a:sym typeface="Calibri"/>
              </a:rPr>
              <a:t>ISO 37120</a:t>
            </a:r>
            <a:r>
              <a:rPr lang="en-US" sz="1700">
                <a:solidFill>
                  <a:schemeClr val="dk1"/>
                </a:solidFill>
                <a:latin typeface="Calibri"/>
                <a:ea typeface="Calibri"/>
                <a:cs typeface="Calibri"/>
                <a:sym typeface="Calibri"/>
              </a:rPr>
              <a:t>, deuxième édition 2018-07, «Villes et communautés durables — Indicateurs des services urbains et de la qualité de vie»</a:t>
            </a:r>
            <a:endParaRPr/>
          </a:p>
          <a:p>
            <a:pPr indent="-457200" lvl="0" marL="457200" marR="0" rtl="0" algn="l">
              <a:spcBef>
                <a:spcPts val="600"/>
              </a:spcBef>
              <a:spcAft>
                <a:spcPts val="0"/>
              </a:spcAft>
              <a:buNone/>
            </a:pPr>
            <a:r>
              <a:rPr b="1" lang="en-US" sz="1700">
                <a:solidFill>
                  <a:schemeClr val="dk1"/>
                </a:solidFill>
                <a:latin typeface="Calibri"/>
                <a:ea typeface="Calibri"/>
                <a:cs typeface="Calibri"/>
                <a:sym typeface="Calibri"/>
              </a:rPr>
              <a:t>United for Smart Sustainable Cities (U4SSC)</a:t>
            </a:r>
            <a:r>
              <a:rPr lang="en-US" sz="1700">
                <a:solidFill>
                  <a:schemeClr val="dk1"/>
                </a:solidFill>
                <a:latin typeface="Calibri"/>
                <a:ea typeface="Calibri"/>
                <a:cs typeface="Calibri"/>
                <a:sym typeface="Calibri"/>
              </a:rPr>
              <a:t> - Méthodologie de collecte des indicateurs clés de performance pour les villes intelligentes et durables</a:t>
            </a:r>
            <a:endParaRPr/>
          </a:p>
          <a:p>
            <a:pPr indent="-457200" lvl="0" marL="457200" marR="0" rtl="0" algn="l">
              <a:spcBef>
                <a:spcPts val="600"/>
              </a:spcBef>
              <a:spcAft>
                <a:spcPts val="0"/>
              </a:spcAft>
              <a:buClr>
                <a:schemeClr val="dk1"/>
              </a:buClr>
              <a:buSzPts val="1700"/>
              <a:buFont typeface="Calibri"/>
              <a:buNone/>
            </a:pPr>
            <a:r>
              <a:rPr b="1" lang="en-US" sz="1700">
                <a:solidFill>
                  <a:schemeClr val="dk1"/>
                </a:solidFill>
                <a:latin typeface="Calibri"/>
                <a:ea typeface="Calibri"/>
                <a:cs typeface="Calibri"/>
                <a:sym typeface="Calibri"/>
              </a:rPr>
              <a:t>DIRECTIVE 2008/50/CE</a:t>
            </a:r>
            <a:r>
              <a:rPr lang="en-US" sz="1700">
                <a:solidFill>
                  <a:schemeClr val="dk1"/>
                </a:solidFill>
                <a:latin typeface="Calibri"/>
                <a:ea typeface="Calibri"/>
                <a:cs typeface="Calibri"/>
                <a:sym typeface="Calibri"/>
              </a:rPr>
              <a:t> DU PARLEMENT EUROPÉEN ET DU CONSEIL du 21 mai 2008 concernant la qualité de l’air ambiant et un air pur pour l’Europe, http://data.europa.eu/eli/dir/2008/50/oj </a:t>
            </a:r>
            <a:endParaRPr sz="1700">
              <a:solidFill>
                <a:schemeClr val="dk1"/>
              </a:solidFill>
              <a:latin typeface="Calibri"/>
              <a:ea typeface="Calibri"/>
              <a:cs typeface="Calibri"/>
              <a:sym typeface="Calibri"/>
            </a:endParaRPr>
          </a:p>
          <a:p>
            <a:pPr indent="-457200" lvl="0" marL="457200" marR="0" rtl="0" algn="l">
              <a:spcBef>
                <a:spcPts val="600"/>
              </a:spcBef>
              <a:spcAft>
                <a:spcPts val="0"/>
              </a:spcAft>
              <a:buClr>
                <a:schemeClr val="dk1"/>
              </a:buClr>
              <a:buSzPts val="1700"/>
              <a:buFont typeface="Calibri"/>
              <a:buNone/>
            </a:pPr>
            <a:r>
              <a:rPr b="1" lang="en-US" sz="1700">
                <a:solidFill>
                  <a:schemeClr val="dk1"/>
                </a:solidFill>
                <a:latin typeface="Calibri"/>
                <a:ea typeface="Calibri"/>
                <a:cs typeface="Calibri"/>
                <a:sym typeface="Calibri"/>
              </a:rPr>
              <a:t>DIRECTIVE (UE) 2015/1480 </a:t>
            </a:r>
            <a:r>
              <a:rPr lang="en-US" sz="1700">
                <a:solidFill>
                  <a:schemeClr val="dk1"/>
                </a:solidFill>
                <a:latin typeface="Calibri"/>
                <a:ea typeface="Calibri"/>
                <a:cs typeface="Calibri"/>
                <a:sym typeface="Calibri"/>
              </a:rPr>
              <a:t>du 28 août 2015 modifiant plusieurs annexes des directives 2004/107/CE et 2008/50/CE du Parlement européen et du Conseil établissant les règles relatives aux méthodes de référence, à la validation des données et à la localisation des points de prélèvement pour l'évaluation de la qualité de l'air ambiant </a:t>
            </a:r>
            <a:r>
              <a:rPr lang="en-US" sz="1700" u="sng">
                <a:solidFill>
                  <a:schemeClr val="dk1"/>
                </a:solidFill>
                <a:latin typeface="Calibri"/>
                <a:ea typeface="Calibri"/>
                <a:cs typeface="Calibri"/>
                <a:sym typeface="Calibri"/>
              </a:rPr>
              <a:t>http://data.europa.eu/eli/dir/2015/1480/oj</a:t>
            </a:r>
            <a:endParaRPr/>
          </a:p>
          <a:p>
            <a:pPr indent="-457200" lvl="0" marL="457200" marR="0" rtl="0" algn="l">
              <a:spcBef>
                <a:spcPts val="600"/>
              </a:spcBef>
              <a:spcAft>
                <a:spcPts val="0"/>
              </a:spcAft>
              <a:buClr>
                <a:schemeClr val="dk1"/>
              </a:buClr>
              <a:buSzPts val="1700"/>
              <a:buFont typeface="Calibri"/>
              <a:buNone/>
            </a:pPr>
            <a:r>
              <a:rPr b="1" lang="en-US" sz="1700">
                <a:solidFill>
                  <a:schemeClr val="dk1"/>
                </a:solidFill>
                <a:latin typeface="Calibri"/>
                <a:ea typeface="Calibri"/>
                <a:cs typeface="Calibri"/>
                <a:sym typeface="Calibri"/>
              </a:rPr>
              <a:t>Air quality in Europe</a:t>
            </a:r>
            <a:r>
              <a:rPr lang="en-US" sz="1700">
                <a:solidFill>
                  <a:schemeClr val="dk1"/>
                </a:solidFill>
                <a:latin typeface="Calibri"/>
                <a:ea typeface="Calibri"/>
                <a:cs typeface="Calibri"/>
                <a:sym typeface="Calibri"/>
              </a:rPr>
              <a:t> — 2018 report, Agence européenne pour l'environnement. https://www.eea.europa.eu/publications/air-quality-in-europe-2018 </a:t>
            </a:r>
            <a:endParaRPr/>
          </a:p>
          <a:p>
            <a:pPr indent="-457200" lvl="0" marL="457200" marR="0" rtl="0" algn="l">
              <a:spcBef>
                <a:spcPts val="600"/>
              </a:spcBef>
              <a:spcAft>
                <a:spcPts val="0"/>
              </a:spcAft>
              <a:buClr>
                <a:schemeClr val="dk1"/>
              </a:buClr>
              <a:buSzPts val="1700"/>
              <a:buFont typeface="Calibri"/>
              <a:buNone/>
            </a:pPr>
            <a:r>
              <a:rPr b="1" lang="en-US" sz="1700">
                <a:solidFill>
                  <a:schemeClr val="dk1"/>
                </a:solidFill>
                <a:latin typeface="Calibri"/>
                <a:ea typeface="Calibri"/>
                <a:cs typeface="Calibri"/>
                <a:sym typeface="Calibri"/>
              </a:rPr>
              <a:t>Lignes directrices sur la qualité de l'air </a:t>
            </a:r>
            <a:r>
              <a:rPr lang="en-US" sz="1700">
                <a:solidFill>
                  <a:schemeClr val="dk1"/>
                </a:solidFill>
                <a:latin typeface="Calibri"/>
                <a:ea typeface="Calibri"/>
                <a:cs typeface="Calibri"/>
                <a:sym typeface="Calibri"/>
              </a:rPr>
              <a:t>- Mise à jour mondiale 2005, Παγκόσμιος Οργανισμός Υγείας (ΠΟΥ) - (OMS), Organisation mondiale de la Santé. https://www.who.int/phe/health_topic/outdoorair/outdoorair_aqg/en/</a:t>
            </a:r>
            <a:endParaRPr sz="1700">
              <a:solidFill>
                <a:schemeClr val="dk1"/>
              </a:solidFill>
              <a:latin typeface="Calibri"/>
              <a:ea typeface="Calibri"/>
              <a:cs typeface="Calibri"/>
              <a:sym typeface="Calibri"/>
            </a:endParaRPr>
          </a:p>
        </p:txBody>
      </p:sp>
      <p:sp>
        <p:nvSpPr>
          <p:cNvPr id="289" name="Google Shape;289;p15"/>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16"/>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95" name="Google Shape;295;p16"/>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EXEMPLE</a:t>
            </a:r>
            <a:endParaRPr b="0" i="0" sz="2400" u="none" cap="none" strike="noStrike">
              <a:solidFill>
                <a:schemeClr val="dk1"/>
              </a:solidFill>
              <a:latin typeface="Calibri"/>
              <a:ea typeface="Calibri"/>
              <a:cs typeface="Calibri"/>
              <a:sym typeface="Calibri"/>
            </a:endParaRPr>
          </a:p>
        </p:txBody>
      </p:sp>
      <p:sp>
        <p:nvSpPr>
          <p:cNvPr id="296" name="Google Shape;296;p16"/>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DE PARTICULES (PM10)</a:t>
            </a:r>
            <a:endParaRPr b="1" sz="2400" u="sng">
              <a:solidFill>
                <a:srgbClr val="1A965E"/>
              </a:solidFill>
            </a:endParaRPr>
          </a:p>
        </p:txBody>
      </p:sp>
      <p:sp>
        <p:nvSpPr>
          <p:cNvPr id="297" name="Google Shape;297;p16"/>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17"/>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03" name="Google Shape;303;p17"/>
          <p:cNvSpPr txBox="1"/>
          <p:nvPr>
            <p:ph idx="1" type="body"/>
          </p:nvPr>
        </p:nvSpPr>
        <p:spPr>
          <a:xfrm>
            <a:off x="457200" y="958293"/>
            <a:ext cx="8234039" cy="227379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Dans une petite ville, des mesures de la concentration de PM10 ont été recueillies à partir de trois stations de surveillance, sur une période d'un an. </a:t>
            </a:r>
            <a:endParaRPr/>
          </a:p>
          <a:p>
            <a:pPr indent="0" lvl="0" marL="0" marR="0" rtl="0" algn="l">
              <a:spcBef>
                <a:spcPts val="1800"/>
              </a:spcBef>
              <a:spcAft>
                <a:spcPts val="0"/>
              </a:spcAft>
              <a:buClr>
                <a:schemeClr val="dk1"/>
              </a:buClr>
              <a:buSzPts val="2200"/>
              <a:buFont typeface="Arial"/>
              <a:buNone/>
            </a:pPr>
            <a:r>
              <a:t/>
            </a:r>
            <a:endParaRPr b="0" i="0" sz="2200" u="none" cap="none" strike="noStrike">
              <a:solidFill>
                <a:schemeClr val="dk1"/>
              </a:solidFill>
              <a:latin typeface="Calibri"/>
              <a:ea typeface="Calibri"/>
              <a:cs typeface="Calibri"/>
              <a:sym typeface="Calibri"/>
            </a:endParaRPr>
          </a:p>
        </p:txBody>
      </p:sp>
      <p:sp>
        <p:nvSpPr>
          <p:cNvPr id="304" name="Google Shape;304;p1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DE PARTICULES (PM10)</a:t>
            </a:r>
            <a:endParaRPr b="1" sz="2400" u="sng">
              <a:solidFill>
                <a:srgbClr val="1A965E"/>
              </a:solidFill>
            </a:endParaRPr>
          </a:p>
        </p:txBody>
      </p:sp>
      <p:grpSp>
        <p:nvGrpSpPr>
          <p:cNvPr id="305" name="Google Shape;305;p17"/>
          <p:cNvGrpSpPr/>
          <p:nvPr/>
        </p:nvGrpSpPr>
        <p:grpSpPr>
          <a:xfrm>
            <a:off x="340512" y="3803527"/>
            <a:ext cx="8514080" cy="1145373"/>
            <a:chOff x="340512" y="3584452"/>
            <a:chExt cx="8514080" cy="1145373"/>
          </a:xfrm>
        </p:grpSpPr>
        <p:sp>
          <p:nvSpPr>
            <p:cNvPr id="306" name="Google Shape;306;p17"/>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la concentration annuelle moyenne de PM10</a:t>
              </a:r>
              <a:r>
                <a:rPr lang="en-US" sz="2000">
                  <a:solidFill>
                    <a:schemeClr val="dk1"/>
                  </a:solidFill>
                  <a:latin typeface="Calibri"/>
                  <a:ea typeface="Calibri"/>
                  <a:cs typeface="Calibri"/>
                  <a:sym typeface="Calibri"/>
                </a:rPr>
                <a:t>.</a:t>
              </a:r>
              <a:endParaRPr b="1" sz="2000">
                <a:solidFill>
                  <a:schemeClr val="dk1"/>
                </a:solidFill>
                <a:latin typeface="Calibri"/>
                <a:ea typeface="Calibri"/>
                <a:cs typeface="Calibri"/>
                <a:sym typeface="Calibri"/>
              </a:endParaRPr>
            </a:p>
          </p:txBody>
        </p:sp>
        <p:pic>
          <p:nvPicPr>
            <p:cNvPr id="307" name="Google Shape;307;p17"/>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
        <p:nvSpPr>
          <p:cNvPr id="308" name="Google Shape;308;p17"/>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18"/>
          <p:cNvSpPr txBox="1"/>
          <p:nvPr>
            <p:ph idx="12" type="sldNum"/>
          </p:nvPr>
        </p:nvSpPr>
        <p:spPr>
          <a:xfrm>
            <a:off x="7010400" y="6591300"/>
            <a:ext cx="2133600" cy="2667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14" name="Google Shape;314;p18"/>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DE PARTICULES (PM10)</a:t>
            </a:r>
            <a:endParaRPr b="1" sz="2400" u="sng">
              <a:solidFill>
                <a:srgbClr val="1A965E"/>
              </a:solidFill>
            </a:endParaRPr>
          </a:p>
        </p:txBody>
      </p:sp>
      <p:sp>
        <p:nvSpPr>
          <p:cNvPr id="315" name="Google Shape;315;p18"/>
          <p:cNvSpPr/>
          <p:nvPr/>
        </p:nvSpPr>
        <p:spPr>
          <a:xfrm>
            <a:off x="184050" y="820523"/>
            <a:ext cx="2673600" cy="461700"/>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300">
                <a:solidFill>
                  <a:schemeClr val="lt1"/>
                </a:solidFill>
                <a:latin typeface="Calibri"/>
                <a:ea typeface="Calibri"/>
                <a:cs typeface="Calibri"/>
                <a:sym typeface="Calibri"/>
              </a:rPr>
              <a:t>Données disponibles</a:t>
            </a:r>
            <a:endParaRPr sz="2300">
              <a:solidFill>
                <a:schemeClr val="lt1"/>
              </a:solidFill>
              <a:latin typeface="Calibri"/>
              <a:ea typeface="Calibri"/>
              <a:cs typeface="Calibri"/>
              <a:sym typeface="Calibri"/>
            </a:endParaRPr>
          </a:p>
        </p:txBody>
      </p:sp>
      <p:sp>
        <p:nvSpPr>
          <p:cNvPr id="316" name="Google Shape;316;p18"/>
          <p:cNvSpPr/>
          <p:nvPr/>
        </p:nvSpPr>
        <p:spPr>
          <a:xfrm>
            <a:off x="7848600" y="817869"/>
            <a:ext cx="1143000"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1</a:t>
            </a:r>
            <a:endParaRPr sz="2400">
              <a:solidFill>
                <a:schemeClr val="lt1"/>
              </a:solidFill>
              <a:latin typeface="Calibri"/>
              <a:ea typeface="Calibri"/>
              <a:cs typeface="Calibri"/>
              <a:sym typeface="Calibri"/>
            </a:endParaRPr>
          </a:p>
        </p:txBody>
      </p:sp>
      <p:pic>
        <p:nvPicPr>
          <p:cNvPr id="317" name="Google Shape;317;p18"/>
          <p:cNvPicPr preferRelativeResize="0"/>
          <p:nvPr/>
        </p:nvPicPr>
        <p:blipFill rotWithShape="1">
          <a:blip r:embed="rId3">
            <a:alphaModFix/>
          </a:blip>
          <a:srcRect b="0" l="0" r="0" t="0"/>
          <a:stretch/>
        </p:blipFill>
        <p:spPr>
          <a:xfrm>
            <a:off x="246811" y="1869817"/>
            <a:ext cx="4978900" cy="3125230"/>
          </a:xfrm>
          <a:prstGeom prst="rect">
            <a:avLst/>
          </a:prstGeom>
          <a:noFill/>
          <a:ln>
            <a:noFill/>
          </a:ln>
        </p:spPr>
      </p:pic>
      <p:pic>
        <p:nvPicPr>
          <p:cNvPr id="318" name="Google Shape;318;p18"/>
          <p:cNvPicPr preferRelativeResize="0"/>
          <p:nvPr/>
        </p:nvPicPr>
        <p:blipFill rotWithShape="1">
          <a:blip r:embed="rId3">
            <a:alphaModFix/>
          </a:blip>
          <a:srcRect b="0" l="0" r="0" t="0"/>
          <a:stretch/>
        </p:blipFill>
        <p:spPr>
          <a:xfrm>
            <a:off x="3695208" y="1061401"/>
            <a:ext cx="4978900" cy="3125230"/>
          </a:xfrm>
          <a:prstGeom prst="rect">
            <a:avLst/>
          </a:prstGeom>
          <a:noFill/>
          <a:ln>
            <a:noFill/>
          </a:ln>
        </p:spPr>
      </p:pic>
      <p:pic>
        <p:nvPicPr>
          <p:cNvPr id="319" name="Google Shape;319;p18"/>
          <p:cNvPicPr preferRelativeResize="0"/>
          <p:nvPr/>
        </p:nvPicPr>
        <p:blipFill rotWithShape="1">
          <a:blip r:embed="rId3">
            <a:alphaModFix/>
          </a:blip>
          <a:srcRect b="0" l="0" r="0" t="0"/>
          <a:stretch/>
        </p:blipFill>
        <p:spPr>
          <a:xfrm>
            <a:off x="2898901" y="3114282"/>
            <a:ext cx="4978900" cy="3125230"/>
          </a:xfrm>
          <a:prstGeom prst="rect">
            <a:avLst/>
          </a:prstGeom>
          <a:noFill/>
          <a:ln>
            <a:noFill/>
          </a:ln>
        </p:spPr>
      </p:pic>
      <p:sp>
        <p:nvSpPr>
          <p:cNvPr id="320" name="Google Shape;320;p18"/>
          <p:cNvSpPr txBox="1"/>
          <p:nvPr/>
        </p:nvSpPr>
        <p:spPr>
          <a:xfrm>
            <a:off x="157806" y="1500485"/>
            <a:ext cx="1036309"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Station 1</a:t>
            </a:r>
            <a:endParaRPr b="1" sz="1800">
              <a:solidFill>
                <a:schemeClr val="dk1"/>
              </a:solidFill>
              <a:latin typeface="Calibri"/>
              <a:ea typeface="Calibri"/>
              <a:cs typeface="Calibri"/>
              <a:sym typeface="Calibri"/>
            </a:endParaRPr>
          </a:p>
        </p:txBody>
      </p:sp>
      <p:sp>
        <p:nvSpPr>
          <p:cNvPr id="321" name="Google Shape;321;p18"/>
          <p:cNvSpPr txBox="1"/>
          <p:nvPr/>
        </p:nvSpPr>
        <p:spPr>
          <a:xfrm>
            <a:off x="3588716" y="744982"/>
            <a:ext cx="1036309"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Station 2</a:t>
            </a:r>
            <a:endParaRPr b="1" sz="1800">
              <a:solidFill>
                <a:schemeClr val="dk1"/>
              </a:solidFill>
              <a:latin typeface="Calibri"/>
              <a:ea typeface="Calibri"/>
              <a:cs typeface="Calibri"/>
              <a:sym typeface="Calibri"/>
            </a:endParaRPr>
          </a:p>
        </p:txBody>
      </p:sp>
      <p:sp>
        <p:nvSpPr>
          <p:cNvPr id="322" name="Google Shape;322;p18"/>
          <p:cNvSpPr txBox="1"/>
          <p:nvPr/>
        </p:nvSpPr>
        <p:spPr>
          <a:xfrm>
            <a:off x="2825267" y="5565884"/>
            <a:ext cx="1036309"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Station 3</a:t>
            </a:r>
            <a:endParaRPr b="1" sz="1800">
              <a:solidFill>
                <a:schemeClr val="dk1"/>
              </a:solidFill>
              <a:latin typeface="Calibri"/>
              <a:ea typeface="Calibri"/>
              <a:cs typeface="Calibri"/>
              <a:sym typeface="Calibri"/>
            </a:endParaRPr>
          </a:p>
        </p:txBody>
      </p:sp>
      <p:sp>
        <p:nvSpPr>
          <p:cNvPr id="323" name="Google Shape;323;p18"/>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19"/>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29" name="Google Shape;329;p19"/>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DE PARTICULES (PM10)</a:t>
            </a:r>
            <a:endParaRPr b="1" sz="1600">
              <a:solidFill>
                <a:srgbClr val="00B050"/>
              </a:solidFill>
            </a:endParaRPr>
          </a:p>
        </p:txBody>
      </p:sp>
      <p:sp>
        <p:nvSpPr>
          <p:cNvPr id="330" name="Google Shape;330;p19"/>
          <p:cNvSpPr/>
          <p:nvPr/>
        </p:nvSpPr>
        <p:spPr>
          <a:xfrm>
            <a:off x="7731818" y="938100"/>
            <a:ext cx="115818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2</a:t>
            </a:r>
            <a:endParaRPr sz="2400">
              <a:solidFill>
                <a:schemeClr val="lt1"/>
              </a:solidFill>
              <a:latin typeface="Calibri"/>
              <a:ea typeface="Calibri"/>
              <a:cs typeface="Calibri"/>
              <a:sym typeface="Calibri"/>
            </a:endParaRPr>
          </a:p>
        </p:txBody>
      </p:sp>
      <p:sp>
        <p:nvSpPr>
          <p:cNvPr id="331" name="Google Shape;331;p19"/>
          <p:cNvSpPr/>
          <p:nvPr/>
        </p:nvSpPr>
        <p:spPr>
          <a:xfrm>
            <a:off x="324435" y="947047"/>
            <a:ext cx="7999634" cy="163121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moyenne annuelle de la concentration de PM10 </a:t>
            </a:r>
            <a:endParaRPr b="1"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pour chaque station de surveillance disponible</a:t>
            </a:r>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	station 1 : 21 μg/m</a:t>
            </a:r>
            <a:r>
              <a:rPr baseline="30000" lang="en-US" sz="2000">
                <a:solidFill>
                  <a:schemeClr val="dk1"/>
                </a:solidFill>
                <a:latin typeface="Calibri"/>
                <a:ea typeface="Calibri"/>
                <a:cs typeface="Calibri"/>
                <a:sym typeface="Calibri"/>
              </a:rPr>
              <a:t>3</a:t>
            </a:r>
            <a:endParaRPr baseline="30000"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	station 2 : 41 μg/m</a:t>
            </a:r>
            <a:r>
              <a:rPr baseline="30000" lang="en-US" sz="2000">
                <a:solidFill>
                  <a:schemeClr val="dk1"/>
                </a:solidFill>
                <a:latin typeface="Calibri"/>
                <a:ea typeface="Calibri"/>
                <a:cs typeface="Calibri"/>
                <a:sym typeface="Calibri"/>
              </a:rPr>
              <a:t>3</a:t>
            </a:r>
            <a:endParaRPr baseline="30000"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	station 3 : 32 μg/m</a:t>
            </a:r>
            <a:r>
              <a:rPr baseline="30000" lang="en-US" sz="2000">
                <a:solidFill>
                  <a:schemeClr val="dk1"/>
                </a:solidFill>
                <a:latin typeface="Calibri"/>
                <a:ea typeface="Calibri"/>
                <a:cs typeface="Calibri"/>
                <a:sym typeface="Calibri"/>
              </a:rPr>
              <a:t>3</a:t>
            </a:r>
            <a:endParaRPr baseline="30000" sz="2000">
              <a:solidFill>
                <a:schemeClr val="dk1"/>
              </a:solidFill>
              <a:latin typeface="Calibri"/>
              <a:ea typeface="Calibri"/>
              <a:cs typeface="Calibri"/>
              <a:sym typeface="Calibri"/>
            </a:endParaRPr>
          </a:p>
        </p:txBody>
      </p:sp>
      <p:sp>
        <p:nvSpPr>
          <p:cNvPr id="332" name="Google Shape;332;p19"/>
          <p:cNvSpPr/>
          <p:nvPr/>
        </p:nvSpPr>
        <p:spPr>
          <a:xfrm>
            <a:off x="7802714" y="4131045"/>
            <a:ext cx="1125386"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4</a:t>
            </a:r>
            <a:endParaRPr sz="2400">
              <a:solidFill>
                <a:schemeClr val="lt1"/>
              </a:solidFill>
              <a:latin typeface="Calibri"/>
              <a:ea typeface="Calibri"/>
              <a:cs typeface="Calibri"/>
              <a:sym typeface="Calibri"/>
            </a:endParaRPr>
          </a:p>
        </p:txBody>
      </p:sp>
      <p:sp>
        <p:nvSpPr>
          <p:cNvPr id="333" name="Google Shape;333;p19"/>
          <p:cNvSpPr/>
          <p:nvPr/>
        </p:nvSpPr>
        <p:spPr>
          <a:xfrm>
            <a:off x="324435" y="4221826"/>
            <a:ext cx="8033467"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concentration moyenne annuelle de PM10 de la ville</a:t>
            </a:r>
            <a:endParaRPr sz="2000">
              <a:solidFill>
                <a:schemeClr val="dk1"/>
              </a:solidFill>
              <a:latin typeface="Calibri"/>
              <a:ea typeface="Calibri"/>
              <a:cs typeface="Calibri"/>
              <a:sym typeface="Calibri"/>
            </a:endParaRPr>
          </a:p>
        </p:txBody>
      </p:sp>
      <p:sp>
        <p:nvSpPr>
          <p:cNvPr id="334" name="Google Shape;334;p19"/>
          <p:cNvSpPr/>
          <p:nvPr/>
        </p:nvSpPr>
        <p:spPr>
          <a:xfrm>
            <a:off x="7757218" y="2778183"/>
            <a:ext cx="115818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3</a:t>
            </a:r>
            <a:endParaRPr sz="2400">
              <a:solidFill>
                <a:schemeClr val="lt1"/>
              </a:solidFill>
              <a:latin typeface="Calibri"/>
              <a:ea typeface="Calibri"/>
              <a:cs typeface="Calibri"/>
              <a:sym typeface="Calibri"/>
            </a:endParaRPr>
          </a:p>
        </p:txBody>
      </p:sp>
      <p:sp>
        <p:nvSpPr>
          <p:cNvPr id="335" name="Google Shape;335;p19"/>
          <p:cNvSpPr/>
          <p:nvPr/>
        </p:nvSpPr>
        <p:spPr>
          <a:xfrm>
            <a:off x="324435" y="2903865"/>
            <a:ext cx="7999634"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Additionner la </a:t>
            </a:r>
            <a:r>
              <a:rPr lang="en-US" sz="2000">
                <a:solidFill>
                  <a:schemeClr val="dk1"/>
                </a:solidFill>
                <a:latin typeface="Calibri"/>
                <a:ea typeface="Calibri"/>
                <a:cs typeface="Calibri"/>
                <a:sym typeface="Calibri"/>
              </a:rPr>
              <a:t>concentration </a:t>
            </a:r>
            <a:r>
              <a:rPr b="1" lang="en-US" sz="2000">
                <a:solidFill>
                  <a:schemeClr val="dk1"/>
                </a:solidFill>
                <a:latin typeface="Calibri"/>
                <a:ea typeface="Calibri"/>
                <a:cs typeface="Calibri"/>
                <a:sym typeface="Calibri"/>
              </a:rPr>
              <a:t>moyenne annuelle de PM10 </a:t>
            </a:r>
            <a:r>
              <a:rPr lang="en-US" sz="2000">
                <a:solidFill>
                  <a:schemeClr val="dk1"/>
                </a:solidFill>
                <a:latin typeface="Calibri"/>
                <a:ea typeface="Calibri"/>
                <a:cs typeface="Calibri"/>
                <a:sym typeface="Calibri"/>
              </a:rPr>
              <a:t>des trois stations de surveillance disponibles</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	21 + 41 + 32 = 94 μg/m</a:t>
            </a:r>
            <a:r>
              <a:rPr baseline="30000" lang="en-US" sz="2000">
                <a:solidFill>
                  <a:schemeClr val="dk1"/>
                </a:solidFill>
                <a:latin typeface="Calibri"/>
                <a:ea typeface="Calibri"/>
                <a:cs typeface="Calibri"/>
                <a:sym typeface="Calibri"/>
              </a:rPr>
              <a:t>3</a:t>
            </a:r>
            <a:endParaRPr baseline="30000" sz="2000">
              <a:solidFill>
                <a:schemeClr val="dk1"/>
              </a:solidFill>
              <a:latin typeface="Calibri"/>
              <a:ea typeface="Calibri"/>
              <a:cs typeface="Calibri"/>
              <a:sym typeface="Calibri"/>
            </a:endParaRPr>
          </a:p>
        </p:txBody>
      </p:sp>
      <p:grpSp>
        <p:nvGrpSpPr>
          <p:cNvPr id="336" name="Google Shape;336;p19"/>
          <p:cNvGrpSpPr/>
          <p:nvPr/>
        </p:nvGrpSpPr>
        <p:grpSpPr>
          <a:xfrm>
            <a:off x="2014878" y="4510733"/>
            <a:ext cx="5270585" cy="1353610"/>
            <a:chOff x="1791594" y="4361877"/>
            <a:chExt cx="5270585" cy="1353610"/>
          </a:xfrm>
        </p:grpSpPr>
        <p:pic>
          <p:nvPicPr>
            <p:cNvPr id="337" name="Google Shape;337;p19"/>
            <p:cNvPicPr preferRelativeResize="0"/>
            <p:nvPr/>
          </p:nvPicPr>
          <p:blipFill rotWithShape="1">
            <a:blip r:embed="rId3">
              <a:alphaModFix/>
            </a:blip>
            <a:srcRect b="0" l="0" r="0" t="0"/>
            <a:stretch/>
          </p:blipFill>
          <p:spPr>
            <a:xfrm>
              <a:off x="4546748" y="4361877"/>
              <a:ext cx="2047707" cy="1353610"/>
            </a:xfrm>
            <a:prstGeom prst="rect">
              <a:avLst/>
            </a:prstGeom>
            <a:noFill/>
            <a:ln>
              <a:noFill/>
            </a:ln>
          </p:spPr>
        </p:pic>
        <p:sp>
          <p:nvSpPr>
            <p:cNvPr id="338" name="Google Shape;338;p19"/>
            <p:cNvSpPr/>
            <p:nvPr/>
          </p:nvSpPr>
          <p:spPr>
            <a:xfrm>
              <a:off x="1791594" y="4871772"/>
              <a:ext cx="495649" cy="461665"/>
            </a:xfrm>
            <a:prstGeom prst="rect">
              <a:avLst/>
            </a:prstGeom>
            <a:noFill/>
            <a:ln>
              <a:noFill/>
            </a:ln>
            <a:effectLst>
              <a:outerShdw blurRad="44450" algn="ctr" dir="5400000" dist="27940">
                <a:srgbClr val="000000">
                  <a:alpha val="31764"/>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Calibri"/>
                  <a:ea typeface="Calibri"/>
                  <a:cs typeface="Calibri"/>
                  <a:sym typeface="Calibri"/>
                </a:rPr>
                <a:t>94</a:t>
              </a:r>
              <a:endParaRPr b="1" baseline="30000" sz="2400">
                <a:solidFill>
                  <a:schemeClr val="dk1"/>
                </a:solidFill>
                <a:latin typeface="Calibri"/>
                <a:ea typeface="Calibri"/>
                <a:cs typeface="Calibri"/>
                <a:sym typeface="Calibri"/>
              </a:endParaRPr>
            </a:p>
          </p:txBody>
        </p:sp>
        <p:sp>
          <p:nvSpPr>
            <p:cNvPr id="339" name="Google Shape;339;p19"/>
            <p:cNvSpPr/>
            <p:nvPr/>
          </p:nvSpPr>
          <p:spPr>
            <a:xfrm>
              <a:off x="4313119" y="4871772"/>
              <a:ext cx="2749060" cy="523220"/>
            </a:xfrm>
            <a:prstGeom prst="rect">
              <a:avLst/>
            </a:prstGeom>
            <a:noFill/>
            <a:ln>
              <a:noFill/>
            </a:ln>
            <a:effectLst>
              <a:outerShdw blurRad="44450" algn="ctr" dir="5400000" dist="27940">
                <a:srgbClr val="000000">
                  <a:alpha val="31764"/>
                </a:srgbClr>
              </a:outerShdw>
            </a:effectLst>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u="sng">
                  <a:solidFill>
                    <a:srgbClr val="FF0000"/>
                  </a:solidFill>
                  <a:latin typeface="Calibri"/>
                  <a:ea typeface="Calibri"/>
                  <a:cs typeface="Calibri"/>
                  <a:sym typeface="Calibri"/>
                </a:rPr>
                <a:t>31,3 μg/m</a:t>
              </a:r>
              <a:r>
                <a:rPr b="1" baseline="30000" lang="en-US" sz="2800" u="sng">
                  <a:solidFill>
                    <a:srgbClr val="FF0000"/>
                  </a:solidFill>
                  <a:latin typeface="Calibri"/>
                  <a:ea typeface="Calibri"/>
                  <a:cs typeface="Calibri"/>
                  <a:sym typeface="Calibri"/>
                </a:rPr>
                <a:t>3</a:t>
              </a:r>
              <a:r>
                <a:rPr b="1" lang="en-US" sz="2800" u="sng">
                  <a:solidFill>
                    <a:srgbClr val="FF0000"/>
                  </a:solidFill>
                  <a:latin typeface="Calibri"/>
                  <a:ea typeface="Calibri"/>
                  <a:cs typeface="Calibri"/>
                  <a:sym typeface="Calibri"/>
                </a:rPr>
                <a:t> </a:t>
              </a:r>
              <a:endParaRPr b="1" baseline="30000" sz="2800" u="sng">
                <a:solidFill>
                  <a:srgbClr val="FF0000"/>
                </a:solidFill>
                <a:latin typeface="Calibri"/>
                <a:ea typeface="Calibri"/>
                <a:cs typeface="Calibri"/>
                <a:sym typeface="Calibri"/>
              </a:endParaRPr>
            </a:p>
          </p:txBody>
        </p:sp>
        <p:sp>
          <p:nvSpPr>
            <p:cNvPr id="340" name="Google Shape;340;p19"/>
            <p:cNvSpPr/>
            <p:nvPr/>
          </p:nvSpPr>
          <p:spPr>
            <a:xfrm>
              <a:off x="3855919" y="5015670"/>
              <a:ext cx="457200" cy="320064"/>
            </a:xfrm>
            <a:prstGeom prst="mathEqual">
              <a:avLst>
                <a:gd fmla="val 23520" name="adj1"/>
                <a:gd fmla="val 11760" name="adj2"/>
              </a:avLst>
            </a:prstGeom>
            <a:solidFill>
              <a:srgbClr val="C00000"/>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41" name="Google Shape;341;p19"/>
            <p:cNvSpPr/>
            <p:nvPr/>
          </p:nvSpPr>
          <p:spPr>
            <a:xfrm>
              <a:off x="2440383" y="4938862"/>
              <a:ext cx="608120" cy="377226"/>
            </a:xfrm>
            <a:prstGeom prst="mathDivide">
              <a:avLst>
                <a:gd fmla="val 23520" name="adj1"/>
                <a:gd fmla="val 5880" name="adj2"/>
                <a:gd fmla="val 11760" name="adj3"/>
              </a:avLst>
            </a:prstGeom>
            <a:solidFill>
              <a:srgbClr val="C00000"/>
            </a:solidFill>
            <a:ln>
              <a:noFill/>
            </a:ln>
            <a:effectLst>
              <a:outerShdw blurRad="44450" algn="ctr" dir="5400000" dist="27940">
                <a:srgbClr val="000000">
                  <a:alpha val="31764"/>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2" name="Google Shape;342;p19"/>
            <p:cNvSpPr/>
            <p:nvPr/>
          </p:nvSpPr>
          <p:spPr>
            <a:xfrm>
              <a:off x="3282132" y="4896642"/>
              <a:ext cx="340158" cy="461665"/>
            </a:xfrm>
            <a:prstGeom prst="rect">
              <a:avLst/>
            </a:prstGeom>
            <a:noFill/>
            <a:ln>
              <a:noFill/>
            </a:ln>
            <a:effectLst>
              <a:outerShdw blurRad="44450" algn="ctr" dir="5400000" dist="27940">
                <a:srgbClr val="000000">
                  <a:alpha val="31764"/>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Calibri"/>
                  <a:ea typeface="Calibri"/>
                  <a:cs typeface="Calibri"/>
                  <a:sym typeface="Calibri"/>
                </a:rPr>
                <a:t>3</a:t>
              </a:r>
              <a:endParaRPr b="1" baseline="30000" sz="2400">
                <a:solidFill>
                  <a:schemeClr val="dk1"/>
                </a:solidFill>
                <a:latin typeface="Calibri"/>
                <a:ea typeface="Calibri"/>
                <a:cs typeface="Calibri"/>
                <a:sym typeface="Calibri"/>
              </a:endParaRPr>
            </a:p>
          </p:txBody>
        </p:sp>
      </p:grpSp>
      <p:sp>
        <p:nvSpPr>
          <p:cNvPr id="343" name="Google Shape;343;p19"/>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pic>
        <p:nvPicPr>
          <p:cNvPr id="83" name="Google Shape;83;p2">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aphicFrame>
        <p:nvGraphicFramePr>
          <p:cNvPr id="84" name="Google Shape;84;p2"/>
          <p:cNvGraphicFramePr/>
          <p:nvPr/>
        </p:nvGraphicFramePr>
        <p:xfrm>
          <a:off x="487326" y="1504863"/>
          <a:ext cx="3000000" cy="3000000"/>
        </p:xfrm>
        <a:graphic>
          <a:graphicData uri="http://schemas.openxmlformats.org/drawingml/2006/table">
            <a:tbl>
              <a:tblPr bandRow="1" firstRow="1">
                <a:noFill/>
                <a:tableStyleId>{896822C8-9F49-479E-B53F-653BD06C4CDA}</a:tableStyleId>
              </a:tblPr>
              <a:tblGrid>
                <a:gridCol w="4084675"/>
                <a:gridCol w="4084675"/>
              </a:tblGrid>
              <a:tr h="370850">
                <a:tc gridSpan="2">
                  <a:txBody>
                    <a:bodyPr/>
                    <a:lstStyle/>
                    <a:p>
                      <a:pPr indent="0" lvl="0" marL="0" marR="0" rtl="0" algn="ctr">
                        <a:spcBef>
                          <a:spcPts val="0"/>
                        </a:spcBef>
                        <a:spcAft>
                          <a:spcPts val="0"/>
                        </a:spcAft>
                        <a:buNone/>
                      </a:pPr>
                      <a:r>
                        <a:rPr b="1" i="0" lang="en-US" sz="2800" u="none" cap="none" strike="noStrike"/>
                        <a:t>E.1.2 - CONCENTRATION DE PARTICULES (PM10)</a:t>
                      </a:r>
                      <a:endParaRPr b="1" i="0" sz="2800" u="none" cap="none" strike="sngStrike">
                        <a:solidFill>
                          <a:srgbClr val="FF0000"/>
                        </a:solidFill>
                      </a:endParaRPr>
                    </a:p>
                  </a:txBody>
                  <a:tcPr marT="45725" marB="45725" marR="91450" marL="91450"/>
                </a:tc>
                <a:tc hMerge="1"/>
              </a:tr>
              <a:tr h="370850">
                <a:tc>
                  <a:txBody>
                    <a:bodyPr/>
                    <a:lstStyle/>
                    <a:p>
                      <a:pPr indent="0" lvl="0" marL="0" marR="0" rtl="0" algn="ctr">
                        <a:spcBef>
                          <a:spcPts val="0"/>
                        </a:spcBef>
                        <a:spcAft>
                          <a:spcPts val="0"/>
                        </a:spcAft>
                        <a:buNone/>
                      </a:pPr>
                      <a:r>
                        <a:rPr lang="en-US" sz="2200"/>
                        <a:t>THEME</a:t>
                      </a:r>
                      <a:endParaRPr b="1" sz="2200" u="none" cap="none" strike="noStrike"/>
                    </a:p>
                  </a:txBody>
                  <a:tcPr marT="45725" marB="45725" marR="91450" marL="91450"/>
                </a:tc>
                <a:tc>
                  <a:txBody>
                    <a:bodyPr/>
                    <a:lstStyle/>
                    <a:p>
                      <a:pPr indent="0" lvl="0" marL="0" marR="0" rtl="0" algn="ctr">
                        <a:spcBef>
                          <a:spcPts val="0"/>
                        </a:spcBef>
                        <a:spcAft>
                          <a:spcPts val="0"/>
                        </a:spcAft>
                        <a:buNone/>
                      </a:pPr>
                      <a:r>
                        <a:rPr lang="en-US" sz="2200" u="none" cap="none" strike="noStrike"/>
                        <a:t>CATÉGORIE</a:t>
                      </a:r>
                      <a:endParaRPr b="1" sz="2200" u="none" cap="none" strike="noStrike"/>
                    </a:p>
                  </a:txBody>
                  <a:tcPr marT="45725" marB="45725" marR="91450" marL="91450"/>
                </a:tc>
              </a:tr>
              <a:tr h="370850">
                <a:tc>
                  <a:txBody>
                    <a:bodyPr/>
                    <a:lstStyle/>
                    <a:p>
                      <a:pPr indent="0" lvl="0" marL="0" marR="0" rtl="0" algn="ctr">
                        <a:spcBef>
                          <a:spcPts val="0"/>
                        </a:spcBef>
                        <a:spcAft>
                          <a:spcPts val="0"/>
                        </a:spcAft>
                        <a:buNone/>
                      </a:pPr>
                      <a:r>
                        <a:rPr lang="en-US" sz="1800" u="none" cap="none" strike="noStrike"/>
                        <a:t>E. Qualité de l'environnement </a:t>
                      </a:r>
                      <a:endParaRPr sz="1800" u="none" cap="none" strike="noStrike"/>
                    </a:p>
                  </a:txBody>
                  <a:tcPr marT="45725" marB="45725" marR="91450" marL="91450" anchor="ctr"/>
                </a:tc>
                <a:tc>
                  <a:txBody>
                    <a:bodyPr/>
                    <a:lstStyle/>
                    <a:p>
                      <a:pPr indent="0" lvl="0" marL="0" marR="0" rtl="0" algn="ctr">
                        <a:spcBef>
                          <a:spcPts val="0"/>
                        </a:spcBef>
                        <a:spcAft>
                          <a:spcPts val="0"/>
                        </a:spcAft>
                        <a:buNone/>
                      </a:pPr>
                      <a:r>
                        <a:rPr lang="en-US" sz="1800" u="none" cap="none" strike="noStrike"/>
                        <a:t>E.1. Qualité de l'air</a:t>
                      </a:r>
                      <a:endParaRPr sz="1800" u="none" cap="none" strike="noStrike"/>
                    </a:p>
                  </a:txBody>
                  <a:tcPr marT="45725" marB="45725" marR="91450" marL="91450" anchor="ctr"/>
                </a:tc>
              </a:tr>
            </a:tbl>
          </a:graphicData>
        </a:graphic>
      </p:graphicFrame>
      <p:sp>
        <p:nvSpPr>
          <p:cNvPr id="85" name="Google Shape;85;p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DE PARTICULES (PM10)</a:t>
            </a:r>
            <a:endParaRPr b="1" sz="2800">
              <a:solidFill>
                <a:srgbClr val="00B050"/>
              </a:solidFill>
            </a:endParaRPr>
          </a:p>
        </p:txBody>
      </p:sp>
      <p:sp>
        <p:nvSpPr>
          <p:cNvPr id="86" name="Google Shape;86;p2"/>
          <p:cNvSpPr txBox="1"/>
          <p:nvPr>
            <p:ph idx="12" type="sldNum"/>
          </p:nvPr>
        </p:nvSpPr>
        <p:spPr>
          <a:xfrm>
            <a:off x="6965375" y="656458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87" name="Google Shape;87;p2"/>
          <p:cNvPicPr preferRelativeResize="0"/>
          <p:nvPr/>
        </p:nvPicPr>
        <p:blipFill rotWithShape="1">
          <a:blip r:embed="rId5">
            <a:alphaModFix/>
          </a:blip>
          <a:srcRect b="0" l="0" r="0" t="0"/>
          <a:stretch/>
        </p:blipFill>
        <p:spPr>
          <a:xfrm>
            <a:off x="1599053" y="3131026"/>
            <a:ext cx="6000750" cy="270510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88" name="Google Shape;88;p2"/>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20"/>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EXERCICE PHYSIQUE</a:t>
            </a:r>
            <a:endParaRPr b="0" i="0" sz="2400" u="none" cap="none" strike="noStrike">
              <a:solidFill>
                <a:schemeClr val="dk1"/>
              </a:solidFill>
              <a:latin typeface="Calibri"/>
              <a:ea typeface="Calibri"/>
              <a:cs typeface="Calibri"/>
              <a:sym typeface="Calibri"/>
            </a:endParaRPr>
          </a:p>
        </p:txBody>
      </p:sp>
      <p:sp>
        <p:nvSpPr>
          <p:cNvPr id="349" name="Google Shape;349;p20"/>
          <p:cNvSpPr txBox="1"/>
          <p:nvPr>
            <p:ph type="title"/>
          </p:nvPr>
        </p:nvSpPr>
        <p:spPr>
          <a:xfrm>
            <a:off x="0" y="-21265"/>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DE PARTICULES (PM10)</a:t>
            </a:r>
            <a:endParaRPr b="1" sz="1600">
              <a:solidFill>
                <a:srgbClr val="00B050"/>
              </a:solidFill>
            </a:endParaRPr>
          </a:p>
        </p:txBody>
      </p:sp>
      <p:sp>
        <p:nvSpPr>
          <p:cNvPr id="350" name="Google Shape;350;p20"/>
          <p:cNvSpPr txBox="1"/>
          <p:nvPr>
            <p:ph idx="12" type="sldNum"/>
          </p:nvPr>
        </p:nvSpPr>
        <p:spPr>
          <a:xfrm>
            <a:off x="7010400" y="6564580"/>
            <a:ext cx="2133600" cy="29342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51" name="Google Shape;351;p20"/>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2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57" name="Google Shape;357;p21"/>
          <p:cNvSpPr txBox="1"/>
          <p:nvPr>
            <p:ph idx="1" type="body"/>
          </p:nvPr>
        </p:nvSpPr>
        <p:spPr>
          <a:xfrm>
            <a:off x="174661" y="1009204"/>
            <a:ext cx="8894911" cy="105041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0" i="0" lang="en-US" sz="2000" u="none" cap="none" strike="noStrike">
                <a:solidFill>
                  <a:schemeClr val="dk1"/>
                </a:solidFill>
                <a:latin typeface="Calibri"/>
                <a:ea typeface="Calibri"/>
                <a:cs typeface="Calibri"/>
                <a:sym typeface="Calibri"/>
              </a:rPr>
              <a:t>Les concentrations de PM10 sont mesurées dans 11 stations de surveillance (S1-S11) pour une ville. Les concentrations annuelles moyennes de PM10 sont incluses dans le tableau suivant</a:t>
            </a:r>
            <a:endParaRPr b="0" i="1" sz="20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p:txBody>
      </p:sp>
      <p:sp>
        <p:nvSpPr>
          <p:cNvPr id="358" name="Google Shape;358;p21"/>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DE PARTICULES (PM10)</a:t>
            </a:r>
            <a:endParaRPr b="1" sz="1600">
              <a:solidFill>
                <a:srgbClr val="00B050"/>
              </a:solidFill>
            </a:endParaRPr>
          </a:p>
        </p:txBody>
      </p:sp>
      <p:grpSp>
        <p:nvGrpSpPr>
          <p:cNvPr id="359" name="Google Shape;359;p21"/>
          <p:cNvGrpSpPr/>
          <p:nvPr/>
        </p:nvGrpSpPr>
        <p:grpSpPr>
          <a:xfrm>
            <a:off x="314960" y="4226887"/>
            <a:ext cx="8514080" cy="1413650"/>
            <a:chOff x="340512" y="3316175"/>
            <a:chExt cx="8514080" cy="1413650"/>
          </a:xfrm>
        </p:grpSpPr>
        <p:sp>
          <p:nvSpPr>
            <p:cNvPr id="360" name="Google Shape;360;p21"/>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la concentration moyenne annuelle de PM10</a:t>
              </a:r>
              <a:endParaRPr/>
            </a:p>
          </p:txBody>
        </p:sp>
        <p:pic>
          <p:nvPicPr>
            <p:cNvPr id="361" name="Google Shape;361;p21"/>
            <p:cNvPicPr preferRelativeResize="0"/>
            <p:nvPr/>
          </p:nvPicPr>
          <p:blipFill rotWithShape="1">
            <a:blip r:embed="rId3">
              <a:alphaModFix/>
            </a:blip>
            <a:srcRect b="0" l="0" r="0" t="0"/>
            <a:stretch/>
          </p:blipFill>
          <p:spPr>
            <a:xfrm>
              <a:off x="580925" y="3316175"/>
              <a:ext cx="623700" cy="600600"/>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graphicFrame>
        <p:nvGraphicFramePr>
          <p:cNvPr id="362" name="Google Shape;362;p21"/>
          <p:cNvGraphicFramePr/>
          <p:nvPr/>
        </p:nvGraphicFramePr>
        <p:xfrm>
          <a:off x="314960" y="2110894"/>
          <a:ext cx="3000000" cy="3000000"/>
        </p:xfrm>
        <a:graphic>
          <a:graphicData uri="http://schemas.openxmlformats.org/drawingml/2006/table">
            <a:tbl>
              <a:tblPr bandRow="1" firstRow="1">
                <a:noFill/>
                <a:tableStyleId>{6A6B1DAB-B44F-402B-BE95-0340EBC924E7}</a:tableStyleId>
              </a:tblPr>
              <a:tblGrid>
                <a:gridCol w="864000"/>
                <a:gridCol w="684000"/>
                <a:gridCol w="684000"/>
                <a:gridCol w="684000"/>
                <a:gridCol w="684000"/>
                <a:gridCol w="684000"/>
                <a:gridCol w="684000"/>
                <a:gridCol w="684000"/>
                <a:gridCol w="684000"/>
                <a:gridCol w="684000"/>
                <a:gridCol w="684000"/>
                <a:gridCol w="684000"/>
              </a:tblGrid>
              <a:tr h="370850">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ctr">
                        <a:spcBef>
                          <a:spcPts val="0"/>
                        </a:spcBef>
                        <a:spcAft>
                          <a:spcPts val="0"/>
                        </a:spcAft>
                        <a:buNone/>
                      </a:pPr>
                      <a:r>
                        <a:rPr lang="en-US" sz="1800"/>
                        <a:t>S1</a:t>
                      </a:r>
                      <a:endParaRPr sz="1800"/>
                    </a:p>
                  </a:txBody>
                  <a:tcPr marT="45725" marB="45725" marR="91450" marL="91450" anchor="ctr"/>
                </a:tc>
                <a:tc>
                  <a:txBody>
                    <a:bodyPr/>
                    <a:lstStyle/>
                    <a:p>
                      <a:pPr indent="0" lvl="0" marL="0" marR="0" rtl="0" algn="ctr">
                        <a:spcBef>
                          <a:spcPts val="0"/>
                        </a:spcBef>
                        <a:spcAft>
                          <a:spcPts val="0"/>
                        </a:spcAft>
                        <a:buNone/>
                      </a:pPr>
                      <a:r>
                        <a:rPr lang="en-US" sz="1800"/>
                        <a:t>S2</a:t>
                      </a:r>
                      <a:endParaRPr sz="1800"/>
                    </a:p>
                  </a:txBody>
                  <a:tcPr marT="45725" marB="45725" marR="91450" marL="91450" anchor="ctr"/>
                </a:tc>
                <a:tc>
                  <a:txBody>
                    <a:bodyPr/>
                    <a:lstStyle/>
                    <a:p>
                      <a:pPr indent="0" lvl="0" marL="0" marR="0" rtl="0" algn="ctr">
                        <a:spcBef>
                          <a:spcPts val="0"/>
                        </a:spcBef>
                        <a:spcAft>
                          <a:spcPts val="0"/>
                        </a:spcAft>
                        <a:buNone/>
                      </a:pPr>
                      <a:r>
                        <a:rPr lang="en-US" sz="1800"/>
                        <a:t>S3</a:t>
                      </a:r>
                      <a:endParaRPr sz="1800"/>
                    </a:p>
                  </a:txBody>
                  <a:tcPr marT="45725" marB="45725" marR="91450" marL="91450" anchor="ctr"/>
                </a:tc>
                <a:tc>
                  <a:txBody>
                    <a:bodyPr/>
                    <a:lstStyle/>
                    <a:p>
                      <a:pPr indent="0" lvl="0" marL="0" marR="0" rtl="0" algn="ctr">
                        <a:spcBef>
                          <a:spcPts val="0"/>
                        </a:spcBef>
                        <a:spcAft>
                          <a:spcPts val="0"/>
                        </a:spcAft>
                        <a:buNone/>
                      </a:pPr>
                      <a:r>
                        <a:rPr lang="en-US" sz="1800"/>
                        <a:t>S4</a:t>
                      </a:r>
                      <a:endParaRPr sz="1800"/>
                    </a:p>
                  </a:txBody>
                  <a:tcPr marT="45725" marB="45725" marR="91450" marL="91450" anchor="ctr"/>
                </a:tc>
                <a:tc>
                  <a:txBody>
                    <a:bodyPr/>
                    <a:lstStyle/>
                    <a:p>
                      <a:pPr indent="0" lvl="0" marL="0" marR="0" rtl="0" algn="ctr">
                        <a:spcBef>
                          <a:spcPts val="0"/>
                        </a:spcBef>
                        <a:spcAft>
                          <a:spcPts val="0"/>
                        </a:spcAft>
                        <a:buNone/>
                      </a:pPr>
                      <a:r>
                        <a:rPr lang="en-US" sz="1800"/>
                        <a:t>S5</a:t>
                      </a:r>
                      <a:endParaRPr sz="1800"/>
                    </a:p>
                  </a:txBody>
                  <a:tcPr marT="45725" marB="45725" marR="91450" marL="91450" anchor="ctr"/>
                </a:tc>
                <a:tc>
                  <a:txBody>
                    <a:bodyPr/>
                    <a:lstStyle/>
                    <a:p>
                      <a:pPr indent="0" lvl="0" marL="0" marR="0" rtl="0" algn="ctr">
                        <a:spcBef>
                          <a:spcPts val="0"/>
                        </a:spcBef>
                        <a:spcAft>
                          <a:spcPts val="0"/>
                        </a:spcAft>
                        <a:buNone/>
                      </a:pPr>
                      <a:r>
                        <a:rPr lang="en-US" sz="1800"/>
                        <a:t>S6</a:t>
                      </a:r>
                      <a:endParaRPr sz="1800"/>
                    </a:p>
                  </a:txBody>
                  <a:tcPr marT="45725" marB="45725" marR="91450" marL="91450" anchor="ctr"/>
                </a:tc>
                <a:tc>
                  <a:txBody>
                    <a:bodyPr/>
                    <a:lstStyle/>
                    <a:p>
                      <a:pPr indent="0" lvl="0" marL="0" marR="0" rtl="0" algn="ctr">
                        <a:spcBef>
                          <a:spcPts val="0"/>
                        </a:spcBef>
                        <a:spcAft>
                          <a:spcPts val="0"/>
                        </a:spcAft>
                        <a:buNone/>
                      </a:pPr>
                      <a:r>
                        <a:rPr lang="en-US" sz="1800"/>
                        <a:t>S7</a:t>
                      </a:r>
                      <a:endParaRPr sz="1800"/>
                    </a:p>
                  </a:txBody>
                  <a:tcPr marT="45725" marB="45725" marR="91450" marL="91450" anchor="ctr"/>
                </a:tc>
                <a:tc>
                  <a:txBody>
                    <a:bodyPr/>
                    <a:lstStyle/>
                    <a:p>
                      <a:pPr indent="0" lvl="0" marL="0" marR="0" rtl="0" algn="ctr">
                        <a:spcBef>
                          <a:spcPts val="0"/>
                        </a:spcBef>
                        <a:spcAft>
                          <a:spcPts val="0"/>
                        </a:spcAft>
                        <a:buNone/>
                      </a:pPr>
                      <a:r>
                        <a:rPr lang="en-US" sz="1800"/>
                        <a:t>S8</a:t>
                      </a:r>
                      <a:endParaRPr sz="1800"/>
                    </a:p>
                  </a:txBody>
                  <a:tcPr marT="45725" marB="45725" marR="91450" marL="91450" anchor="ctr"/>
                </a:tc>
                <a:tc>
                  <a:txBody>
                    <a:bodyPr/>
                    <a:lstStyle/>
                    <a:p>
                      <a:pPr indent="0" lvl="0" marL="0" marR="0" rtl="0" algn="ctr">
                        <a:spcBef>
                          <a:spcPts val="0"/>
                        </a:spcBef>
                        <a:spcAft>
                          <a:spcPts val="0"/>
                        </a:spcAft>
                        <a:buNone/>
                      </a:pPr>
                      <a:r>
                        <a:rPr lang="en-US" sz="1800"/>
                        <a:t>S9</a:t>
                      </a:r>
                      <a:endParaRPr sz="1800"/>
                    </a:p>
                  </a:txBody>
                  <a:tcPr marT="45725" marB="45725" marR="91450" marL="91450" anchor="ctr"/>
                </a:tc>
                <a:tc>
                  <a:txBody>
                    <a:bodyPr/>
                    <a:lstStyle/>
                    <a:p>
                      <a:pPr indent="0" lvl="0" marL="0" marR="0" rtl="0" algn="ctr">
                        <a:spcBef>
                          <a:spcPts val="0"/>
                        </a:spcBef>
                        <a:spcAft>
                          <a:spcPts val="0"/>
                        </a:spcAft>
                        <a:buNone/>
                      </a:pPr>
                      <a:r>
                        <a:rPr lang="en-US" sz="1800"/>
                        <a:t>S10</a:t>
                      </a:r>
                      <a:endParaRPr sz="1800"/>
                    </a:p>
                  </a:txBody>
                  <a:tcPr marT="45725" marB="45725" marR="91450" marL="91450" anchor="ctr"/>
                </a:tc>
                <a:tc>
                  <a:txBody>
                    <a:bodyPr/>
                    <a:lstStyle/>
                    <a:p>
                      <a:pPr indent="0" lvl="0" marL="0" marR="0" rtl="0" algn="ctr">
                        <a:spcBef>
                          <a:spcPts val="0"/>
                        </a:spcBef>
                        <a:spcAft>
                          <a:spcPts val="0"/>
                        </a:spcAft>
                        <a:buNone/>
                      </a:pPr>
                      <a:r>
                        <a:rPr lang="en-US" sz="1800"/>
                        <a:t>S11</a:t>
                      </a:r>
                      <a:endParaRPr sz="1800"/>
                    </a:p>
                  </a:txBody>
                  <a:tcPr marT="45725" marB="45725" marR="91450" marL="91450" anchor="ctr"/>
                </a:tc>
              </a:tr>
              <a:tr h="370850">
                <a:tc>
                  <a:txBody>
                    <a:bodyPr/>
                    <a:lstStyle/>
                    <a:p>
                      <a:pPr indent="0" lvl="0" marL="0" marR="0" rtl="0" algn="ctr">
                        <a:spcBef>
                          <a:spcPts val="0"/>
                        </a:spcBef>
                        <a:spcAft>
                          <a:spcPts val="0"/>
                        </a:spcAft>
                        <a:buNone/>
                      </a:pPr>
                      <a:r>
                        <a:rPr lang="en-US" sz="1800"/>
                        <a:t>PM10</a:t>
                      </a:r>
                      <a:endParaRPr/>
                    </a:p>
                    <a:p>
                      <a:pPr indent="0" lvl="0" marL="0" marR="0" rtl="0" algn="ctr">
                        <a:lnSpc>
                          <a:spcPct val="100000"/>
                        </a:lnSpc>
                        <a:spcBef>
                          <a:spcPts val="0"/>
                        </a:spcBef>
                        <a:spcAft>
                          <a:spcPts val="0"/>
                        </a:spcAft>
                        <a:buClr>
                          <a:schemeClr val="dk1"/>
                        </a:buClr>
                        <a:buSzPts val="1800"/>
                        <a:buFont typeface="Calibri"/>
                        <a:buNone/>
                      </a:pPr>
                      <a:r>
                        <a:rPr lang="en-US" sz="1800"/>
                        <a:t>μg/m</a:t>
                      </a:r>
                      <a:r>
                        <a:rPr baseline="30000" lang="en-US" sz="1800"/>
                        <a:t>3</a:t>
                      </a:r>
                      <a:endParaRPr baseline="30000" sz="1800"/>
                    </a:p>
                  </a:txBody>
                  <a:tcPr marT="45725" marB="45725" marR="91450" marL="91450" anchor="ctr"/>
                </a:tc>
                <a:tc>
                  <a:txBody>
                    <a:bodyPr/>
                    <a:lstStyle/>
                    <a:p>
                      <a:pPr indent="0" lvl="0" marL="0" marR="0" rtl="0" algn="ctr">
                        <a:spcBef>
                          <a:spcPts val="0"/>
                        </a:spcBef>
                        <a:spcAft>
                          <a:spcPts val="0"/>
                        </a:spcAft>
                        <a:buNone/>
                      </a:pPr>
                      <a:r>
                        <a:rPr lang="en-US" sz="1800"/>
                        <a:t>43</a:t>
                      </a:r>
                      <a:endParaRPr sz="1800"/>
                    </a:p>
                  </a:txBody>
                  <a:tcPr marT="45725" marB="45725" marR="91450" marL="91450" anchor="ctr"/>
                </a:tc>
                <a:tc>
                  <a:txBody>
                    <a:bodyPr/>
                    <a:lstStyle/>
                    <a:p>
                      <a:pPr indent="0" lvl="0" marL="0" marR="0" rtl="0" algn="ctr">
                        <a:spcBef>
                          <a:spcPts val="0"/>
                        </a:spcBef>
                        <a:spcAft>
                          <a:spcPts val="0"/>
                        </a:spcAft>
                        <a:buNone/>
                      </a:pPr>
                      <a:r>
                        <a:rPr lang="en-US" sz="1800"/>
                        <a:t>32</a:t>
                      </a:r>
                      <a:endParaRPr sz="1800"/>
                    </a:p>
                  </a:txBody>
                  <a:tcPr marT="45725" marB="45725" marR="91450" marL="91450" anchor="ctr"/>
                </a:tc>
                <a:tc>
                  <a:txBody>
                    <a:bodyPr/>
                    <a:lstStyle/>
                    <a:p>
                      <a:pPr indent="0" lvl="0" marL="0" marR="0" rtl="0" algn="ctr">
                        <a:spcBef>
                          <a:spcPts val="0"/>
                        </a:spcBef>
                        <a:spcAft>
                          <a:spcPts val="0"/>
                        </a:spcAft>
                        <a:buNone/>
                      </a:pPr>
                      <a:r>
                        <a:rPr lang="en-US" sz="1800"/>
                        <a:t>29</a:t>
                      </a:r>
                      <a:endParaRPr sz="1800"/>
                    </a:p>
                  </a:txBody>
                  <a:tcPr marT="45725" marB="45725" marR="91450" marL="91450" anchor="ctr"/>
                </a:tc>
                <a:tc>
                  <a:txBody>
                    <a:bodyPr/>
                    <a:lstStyle/>
                    <a:p>
                      <a:pPr indent="0" lvl="0" marL="0" marR="0" rtl="0" algn="ctr">
                        <a:spcBef>
                          <a:spcPts val="0"/>
                        </a:spcBef>
                        <a:spcAft>
                          <a:spcPts val="0"/>
                        </a:spcAft>
                        <a:buNone/>
                      </a:pPr>
                      <a:r>
                        <a:rPr lang="en-US" sz="1800"/>
                        <a:t>22</a:t>
                      </a:r>
                      <a:endParaRPr sz="1800"/>
                    </a:p>
                  </a:txBody>
                  <a:tcPr marT="45725" marB="45725" marR="91450" marL="91450" anchor="ctr"/>
                </a:tc>
                <a:tc>
                  <a:txBody>
                    <a:bodyPr/>
                    <a:lstStyle/>
                    <a:p>
                      <a:pPr indent="0" lvl="0" marL="0" marR="0" rtl="0" algn="ctr">
                        <a:spcBef>
                          <a:spcPts val="0"/>
                        </a:spcBef>
                        <a:spcAft>
                          <a:spcPts val="0"/>
                        </a:spcAft>
                        <a:buNone/>
                      </a:pPr>
                      <a:r>
                        <a:rPr lang="en-US" sz="1800"/>
                        <a:t>41</a:t>
                      </a:r>
                      <a:endParaRPr sz="1800"/>
                    </a:p>
                  </a:txBody>
                  <a:tcPr marT="45725" marB="45725" marR="91450" marL="91450" anchor="ctr"/>
                </a:tc>
                <a:tc>
                  <a:txBody>
                    <a:bodyPr/>
                    <a:lstStyle/>
                    <a:p>
                      <a:pPr indent="0" lvl="0" marL="0" marR="0" rtl="0" algn="ctr">
                        <a:spcBef>
                          <a:spcPts val="0"/>
                        </a:spcBef>
                        <a:spcAft>
                          <a:spcPts val="0"/>
                        </a:spcAft>
                        <a:buNone/>
                      </a:pPr>
                      <a:r>
                        <a:rPr lang="en-US" sz="1800"/>
                        <a:t>21</a:t>
                      </a:r>
                      <a:endParaRPr sz="1800"/>
                    </a:p>
                  </a:txBody>
                  <a:tcPr marT="45725" marB="45725" marR="91450" marL="91450" anchor="ctr"/>
                </a:tc>
                <a:tc>
                  <a:txBody>
                    <a:bodyPr/>
                    <a:lstStyle/>
                    <a:p>
                      <a:pPr indent="0" lvl="0" marL="0" marR="0" rtl="0" algn="ctr">
                        <a:spcBef>
                          <a:spcPts val="0"/>
                        </a:spcBef>
                        <a:spcAft>
                          <a:spcPts val="0"/>
                        </a:spcAft>
                        <a:buNone/>
                      </a:pPr>
                      <a:r>
                        <a:rPr lang="en-US" sz="1800"/>
                        <a:t>31</a:t>
                      </a:r>
                      <a:endParaRPr sz="1800"/>
                    </a:p>
                  </a:txBody>
                  <a:tcPr marT="45725" marB="45725" marR="91450" marL="91450" anchor="ctr"/>
                </a:tc>
                <a:tc>
                  <a:txBody>
                    <a:bodyPr/>
                    <a:lstStyle/>
                    <a:p>
                      <a:pPr indent="0" lvl="0" marL="0" marR="0" rtl="0" algn="ctr">
                        <a:spcBef>
                          <a:spcPts val="0"/>
                        </a:spcBef>
                        <a:spcAft>
                          <a:spcPts val="0"/>
                        </a:spcAft>
                        <a:buNone/>
                      </a:pPr>
                      <a:r>
                        <a:rPr lang="en-US" sz="1800"/>
                        <a:t>31</a:t>
                      </a:r>
                      <a:endParaRPr sz="1800"/>
                    </a:p>
                  </a:txBody>
                  <a:tcPr marT="45725" marB="45725" marR="91450" marL="91450" anchor="ctr"/>
                </a:tc>
                <a:tc>
                  <a:txBody>
                    <a:bodyPr/>
                    <a:lstStyle/>
                    <a:p>
                      <a:pPr indent="0" lvl="0" marL="0" marR="0" rtl="0" algn="ctr">
                        <a:spcBef>
                          <a:spcPts val="0"/>
                        </a:spcBef>
                        <a:spcAft>
                          <a:spcPts val="0"/>
                        </a:spcAft>
                        <a:buNone/>
                      </a:pPr>
                      <a:r>
                        <a:rPr lang="en-US" sz="1800"/>
                        <a:t>30</a:t>
                      </a:r>
                      <a:endParaRPr sz="1800"/>
                    </a:p>
                  </a:txBody>
                  <a:tcPr marT="45725" marB="45725" marR="91450" marL="91450" anchor="ctr"/>
                </a:tc>
                <a:tc>
                  <a:txBody>
                    <a:bodyPr/>
                    <a:lstStyle/>
                    <a:p>
                      <a:pPr indent="0" lvl="0" marL="0" marR="0" rtl="0" algn="ctr">
                        <a:spcBef>
                          <a:spcPts val="0"/>
                        </a:spcBef>
                        <a:spcAft>
                          <a:spcPts val="0"/>
                        </a:spcAft>
                        <a:buNone/>
                      </a:pPr>
                      <a:r>
                        <a:rPr lang="en-US" sz="1800"/>
                        <a:t>34</a:t>
                      </a:r>
                      <a:endParaRPr sz="1800"/>
                    </a:p>
                  </a:txBody>
                  <a:tcPr marT="45725" marB="45725" marR="91450" marL="91450" anchor="ctr"/>
                </a:tc>
                <a:tc>
                  <a:txBody>
                    <a:bodyPr/>
                    <a:lstStyle/>
                    <a:p>
                      <a:pPr indent="0" lvl="0" marL="0" marR="0" rtl="0" algn="ctr">
                        <a:spcBef>
                          <a:spcPts val="0"/>
                        </a:spcBef>
                        <a:spcAft>
                          <a:spcPts val="0"/>
                        </a:spcAft>
                        <a:buNone/>
                      </a:pPr>
                      <a:r>
                        <a:rPr lang="en-US" sz="1800"/>
                        <a:t>35</a:t>
                      </a:r>
                      <a:endParaRPr sz="1800"/>
                    </a:p>
                  </a:txBody>
                  <a:tcPr marT="45725" marB="45725" marR="91450" marL="91450" anchor="ctr"/>
                </a:tc>
              </a:tr>
            </a:tbl>
          </a:graphicData>
        </a:graphic>
      </p:graphicFrame>
      <p:sp>
        <p:nvSpPr>
          <p:cNvPr id="363" name="Google Shape;363;p21"/>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DE PARTICULES (PM10)</a:t>
            </a:r>
            <a:endParaRPr sz="2800"/>
          </a:p>
        </p:txBody>
      </p:sp>
      <p:sp>
        <p:nvSpPr>
          <p:cNvPr id="94" name="Google Shape;94;p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95" name="Google Shape;95;p3"/>
          <p:cNvSpPr txBox="1"/>
          <p:nvPr/>
        </p:nvSpPr>
        <p:spPr>
          <a:xfrm>
            <a:off x="468923" y="919089"/>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 - POLLUTION ATMOSPHÉRIQUE</a:t>
            </a:r>
            <a:r>
              <a:rPr b="1" lang="en-US" sz="2400">
                <a:solidFill>
                  <a:schemeClr val="dk1"/>
                </a:solidFill>
                <a:latin typeface="Calibri"/>
                <a:ea typeface="Calibri"/>
                <a:cs typeface="Calibri"/>
                <a:sym typeface="Calibri"/>
              </a:rPr>
              <a:t> </a:t>
            </a:r>
            <a:endParaRPr/>
          </a:p>
          <a:p>
            <a:pPr indent="0" lvl="0" marL="0" marR="0" rtl="0" algn="ctr">
              <a:spcBef>
                <a:spcPts val="480"/>
              </a:spcBef>
              <a:spcAft>
                <a:spcPts val="0"/>
              </a:spcAft>
              <a:buClr>
                <a:schemeClr val="dk1"/>
              </a:buClr>
              <a:buSzPts val="2400"/>
              <a:buFont typeface="Arial"/>
              <a:buNone/>
            </a:pPr>
            <a:r>
              <a:t/>
            </a:r>
            <a:endParaRPr b="1" i="1" sz="2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pic>
        <p:nvPicPr>
          <p:cNvPr id="96" name="Google Shape;96;p3">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97" name="Google Shape;97;p3"/>
          <p:cNvSpPr/>
          <p:nvPr/>
        </p:nvSpPr>
        <p:spPr>
          <a:xfrm>
            <a:off x="492369" y="1386789"/>
            <a:ext cx="843822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Open Sans"/>
                <a:ea typeface="Open Sans"/>
                <a:cs typeface="Open Sans"/>
                <a:sym typeface="Open Sans"/>
              </a:rPr>
              <a:t>La pollution atmosphérique est l'un des plus grands risques environnementaux pour la santé. </a:t>
            </a:r>
            <a:endParaRPr i="0" sz="1800">
              <a:solidFill>
                <a:schemeClr val="dk1"/>
              </a:solidFill>
              <a:latin typeface="Open Sans"/>
              <a:ea typeface="Open Sans"/>
              <a:cs typeface="Open Sans"/>
              <a:sym typeface="Open Sans"/>
            </a:endParaRPr>
          </a:p>
        </p:txBody>
      </p:sp>
      <p:pic>
        <p:nvPicPr>
          <p:cNvPr id="98" name="Google Shape;98;p3"/>
          <p:cNvPicPr preferRelativeResize="0"/>
          <p:nvPr/>
        </p:nvPicPr>
        <p:blipFill rotWithShape="1">
          <a:blip r:embed="rId5">
            <a:alphaModFix/>
          </a:blip>
          <a:srcRect b="0" l="0" r="0" t="0"/>
          <a:stretch/>
        </p:blipFill>
        <p:spPr>
          <a:xfrm>
            <a:off x="1650538" y="2463664"/>
            <a:ext cx="4589478" cy="3482175"/>
          </a:xfrm>
          <a:prstGeom prst="rect">
            <a:avLst/>
          </a:prstGeom>
          <a:noFill/>
          <a:ln>
            <a:noFill/>
          </a:ln>
        </p:spPr>
      </p:pic>
      <p:sp>
        <p:nvSpPr>
          <p:cNvPr id="99" name="Google Shape;99;p3"/>
          <p:cNvSpPr/>
          <p:nvPr/>
        </p:nvSpPr>
        <p:spPr>
          <a:xfrm>
            <a:off x="6420052" y="5124418"/>
            <a:ext cx="2723948"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1000">
                <a:solidFill>
                  <a:srgbClr val="58585A"/>
                </a:solidFill>
                <a:latin typeface="Calibri"/>
                <a:ea typeface="Calibri"/>
                <a:cs typeface="Calibri"/>
                <a:sym typeface="Calibri"/>
              </a:rPr>
              <a:t>Source :</a:t>
            </a:r>
            <a:r>
              <a:rPr lang="en-US" sz="1000">
                <a:solidFill>
                  <a:srgbClr val="58585A"/>
                </a:solidFill>
                <a:latin typeface="Calibri"/>
                <a:ea typeface="Calibri"/>
                <a:cs typeface="Calibri"/>
                <a:sym typeface="Calibri"/>
              </a:rPr>
              <a:t> OMS, « Santé publique et environnement (PHE) : DALY de pollution atmosphérique ambiante attribuables à la pollution atmosphérique ambiante », 2012</a:t>
            </a:r>
            <a:endParaRPr sz="1000">
              <a:solidFill>
                <a:schemeClr val="dk1"/>
              </a:solidFill>
              <a:latin typeface="Calibri"/>
              <a:ea typeface="Calibri"/>
              <a:cs typeface="Calibri"/>
              <a:sym typeface="Calibri"/>
            </a:endParaRPr>
          </a:p>
        </p:txBody>
      </p:sp>
      <p:sp>
        <p:nvSpPr>
          <p:cNvPr id="100" name="Google Shape;100;p3"/>
          <p:cNvSpPr/>
          <p:nvPr/>
        </p:nvSpPr>
        <p:spPr>
          <a:xfrm>
            <a:off x="636421" y="2073025"/>
            <a:ext cx="779367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Années de vie en bonne santé perdues à cause de la pollution de l'air ambiant pour cent habitants</a:t>
            </a:r>
            <a:endParaRPr sz="1400">
              <a:solidFill>
                <a:schemeClr val="dk1"/>
              </a:solidFill>
              <a:latin typeface="Calibri"/>
              <a:ea typeface="Calibri"/>
              <a:cs typeface="Calibri"/>
              <a:sym typeface="Calibri"/>
            </a:endParaRPr>
          </a:p>
        </p:txBody>
      </p:sp>
      <p:sp>
        <p:nvSpPr>
          <p:cNvPr id="101" name="Google Shape;101;p3"/>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DE PARTICULES (PM10)</a:t>
            </a:r>
            <a:endParaRPr sz="2800"/>
          </a:p>
        </p:txBody>
      </p:sp>
      <p:sp>
        <p:nvSpPr>
          <p:cNvPr id="107" name="Google Shape;107;p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08" name="Google Shape;108;p4"/>
          <p:cNvSpPr txBox="1"/>
          <p:nvPr/>
        </p:nvSpPr>
        <p:spPr>
          <a:xfrm>
            <a:off x="164124" y="719797"/>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 - POLLUTION ATMOSPHÉRIQUE EN MILIEU URBAIN</a:t>
            </a:r>
            <a:endParaRPr b="1" sz="2400" u="sng">
              <a:solidFill>
                <a:schemeClr val="dk1"/>
              </a:solidFill>
              <a:latin typeface="Calibri"/>
              <a:ea typeface="Calibri"/>
              <a:cs typeface="Calibri"/>
              <a:sym typeface="Calibri"/>
            </a:endParaRPr>
          </a:p>
          <a:p>
            <a:pPr indent="0" lvl="0" marL="0" marR="0" rtl="0" algn="ctr">
              <a:spcBef>
                <a:spcPts val="480"/>
              </a:spcBef>
              <a:spcAft>
                <a:spcPts val="0"/>
              </a:spcAft>
              <a:buClr>
                <a:schemeClr val="dk1"/>
              </a:buClr>
              <a:buSzPts val="2400"/>
              <a:buFont typeface="Arial"/>
              <a:buNone/>
            </a:pPr>
            <a:r>
              <a:t/>
            </a:r>
            <a:endParaRPr b="1" i="1" sz="2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pic>
        <p:nvPicPr>
          <p:cNvPr id="109" name="Google Shape;109;p4">
            <a:hlinkClick r:id="rId3"/>
          </p:cNvPr>
          <p:cNvPicPr preferRelativeResize="0"/>
          <p:nvPr/>
        </p:nvPicPr>
        <p:blipFill rotWithShape="1">
          <a:blip r:embed="rId4">
            <a:alphaModFix/>
          </a:blip>
          <a:srcRect b="0" l="0" r="0" t="0"/>
          <a:stretch/>
        </p:blipFill>
        <p:spPr>
          <a:xfrm>
            <a:off x="8153855" y="1048474"/>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10" name="Google Shape;110;p4"/>
          <p:cNvSpPr/>
          <p:nvPr/>
        </p:nvSpPr>
        <p:spPr>
          <a:xfrm>
            <a:off x="259816" y="1236566"/>
            <a:ext cx="8222273"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Les niveaux de pollution atmosphérique dans les villes du Moyen-Orient et d'Afrique du Nord sont les deuxièmes après ceux de l'Asie du Sud. Le citadin moyen respire un air qui dépasse de plus de 10 fois le niveau de polluants considérés comme sûrs </a:t>
            </a:r>
            <a:endParaRPr sz="2000">
              <a:solidFill>
                <a:schemeClr val="dk1"/>
              </a:solidFill>
              <a:latin typeface="Calibri"/>
              <a:ea typeface="Calibri"/>
              <a:cs typeface="Calibri"/>
              <a:sym typeface="Calibri"/>
            </a:endParaRPr>
          </a:p>
        </p:txBody>
      </p:sp>
      <p:sp>
        <p:nvSpPr>
          <p:cNvPr id="111" name="Google Shape;111;p4"/>
          <p:cNvSpPr/>
          <p:nvPr/>
        </p:nvSpPr>
        <p:spPr>
          <a:xfrm>
            <a:off x="1285176" y="5461560"/>
            <a:ext cx="72726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Groupe de la Banque mondiale. M I D D L E  E A S T  A N D  N O R T H  A F R I C A RAPPORT DE DEVELOPPEMENT. Ciel bleu, mers bleues - pollution atmosphérique, plastiques marins et érosion côtière au Moyen-Orient et en Afrique du Nord</a:t>
            </a:r>
            <a:endParaRPr sz="1000">
              <a:solidFill>
                <a:schemeClr val="dk1"/>
              </a:solidFill>
              <a:latin typeface="Calibri"/>
              <a:ea typeface="Calibri"/>
              <a:cs typeface="Calibri"/>
              <a:sym typeface="Calibri"/>
            </a:endParaRPr>
          </a:p>
        </p:txBody>
      </p:sp>
      <p:pic>
        <p:nvPicPr>
          <p:cNvPr id="112" name="Google Shape;112;p4"/>
          <p:cNvPicPr preferRelativeResize="0"/>
          <p:nvPr/>
        </p:nvPicPr>
        <p:blipFill rotWithShape="1">
          <a:blip r:embed="rId5">
            <a:alphaModFix/>
          </a:blip>
          <a:srcRect b="0" l="0" r="0" t="0"/>
          <a:stretch/>
        </p:blipFill>
        <p:spPr>
          <a:xfrm>
            <a:off x="960277" y="2520460"/>
            <a:ext cx="7200000" cy="2929375"/>
          </a:xfrm>
          <a:prstGeom prst="rect">
            <a:avLst/>
          </a:prstGeom>
          <a:noFill/>
          <a:ln>
            <a:noFill/>
          </a:ln>
        </p:spPr>
      </p:pic>
      <p:sp>
        <p:nvSpPr>
          <p:cNvPr id="113" name="Google Shape;113;p4"/>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DE PARTICULES (PM10)</a:t>
            </a:r>
            <a:endParaRPr sz="2800"/>
          </a:p>
        </p:txBody>
      </p:sp>
      <p:sp>
        <p:nvSpPr>
          <p:cNvPr id="119" name="Google Shape;119;p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20" name="Google Shape;120;p5"/>
          <p:cNvSpPr txBox="1"/>
          <p:nvPr/>
        </p:nvSpPr>
        <p:spPr>
          <a:xfrm>
            <a:off x="0" y="989428"/>
            <a:ext cx="8229600" cy="607129"/>
          </a:xfrm>
          <a:prstGeom prst="rect">
            <a:avLst/>
          </a:prstGeom>
          <a:noFill/>
          <a:ln>
            <a:noFill/>
          </a:ln>
        </p:spPr>
        <p:txBody>
          <a:bodyPr anchorCtr="0" anchor="t" bIns="45700" lIns="91425" spcFirstLastPara="1" rIns="91425" wrap="square" tIns="45700">
            <a:normAutofit fontScale="92500"/>
          </a:bodyPr>
          <a:lstStyle/>
          <a:p>
            <a:pPr indent="0" lvl="0" marL="0" marR="0" rtl="0" algn="l">
              <a:spcBef>
                <a:spcPts val="0"/>
              </a:spcBef>
              <a:spcAft>
                <a:spcPts val="0"/>
              </a:spcAft>
              <a:buClr>
                <a:schemeClr val="dk1"/>
              </a:buClr>
              <a:buSzPct val="100000"/>
              <a:buFont typeface="Arial"/>
              <a:buNone/>
            </a:pPr>
            <a:r>
              <a:rPr b="1" lang="en-US" sz="2400" u="sng">
                <a:solidFill>
                  <a:schemeClr val="dk1"/>
                </a:solidFill>
                <a:latin typeface="Calibri"/>
                <a:ea typeface="Calibri"/>
                <a:cs typeface="Calibri"/>
                <a:sym typeface="Calibri"/>
              </a:rPr>
              <a:t>CONTEXTE </a:t>
            </a:r>
            <a:r>
              <a:rPr b="1" lang="en-US" sz="2400">
                <a:solidFill>
                  <a:schemeClr val="dk1"/>
                </a:solidFill>
                <a:latin typeface="Calibri"/>
                <a:ea typeface="Calibri"/>
                <a:cs typeface="Calibri"/>
                <a:sym typeface="Calibri"/>
              </a:rPr>
              <a:t>- SOURCES DE POLLUANTS ATMOSPHÉRIQUES DANS L'UE </a:t>
            </a:r>
            <a:endParaRPr/>
          </a:p>
          <a:p>
            <a:pPr indent="0" lvl="0" marL="0" marR="0" rtl="0" algn="ctr">
              <a:spcBef>
                <a:spcPts val="444"/>
              </a:spcBef>
              <a:spcAft>
                <a:spcPts val="0"/>
              </a:spcAft>
              <a:buClr>
                <a:schemeClr val="dk1"/>
              </a:buClr>
              <a:buSzPct val="100000"/>
              <a:buFont typeface="Arial"/>
              <a:buNone/>
            </a:pPr>
            <a:r>
              <a:t/>
            </a:r>
            <a:endParaRPr b="1" i="1" sz="2400">
              <a:solidFill>
                <a:schemeClr val="dk1"/>
              </a:solidFill>
              <a:latin typeface="Calibri"/>
              <a:ea typeface="Calibri"/>
              <a:cs typeface="Calibri"/>
              <a:sym typeface="Calibri"/>
            </a:endParaRPr>
          </a:p>
          <a:p>
            <a:pPr indent="0" lvl="0" marL="0" marR="0" rtl="0" algn="l">
              <a:spcBef>
                <a:spcPts val="185"/>
              </a:spcBef>
              <a:spcAft>
                <a:spcPts val="0"/>
              </a:spcAft>
              <a:buClr>
                <a:schemeClr val="dk1"/>
              </a:buClr>
              <a:buSzPct val="100000"/>
              <a:buFont typeface="Arial"/>
              <a:buNone/>
            </a:pPr>
            <a:r>
              <a:t/>
            </a:r>
            <a:endParaRPr sz="1000">
              <a:solidFill>
                <a:schemeClr val="dk1"/>
              </a:solidFill>
              <a:latin typeface="Calibri"/>
              <a:ea typeface="Calibri"/>
              <a:cs typeface="Calibri"/>
              <a:sym typeface="Calibri"/>
            </a:endParaRPr>
          </a:p>
        </p:txBody>
      </p:sp>
      <p:pic>
        <p:nvPicPr>
          <p:cNvPr id="121" name="Google Shape;121;p5">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22" name="Google Shape;122;p5"/>
          <p:cNvSpPr/>
          <p:nvPr/>
        </p:nvSpPr>
        <p:spPr>
          <a:xfrm>
            <a:off x="1906480" y="4744506"/>
            <a:ext cx="5331040"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1000">
                <a:solidFill>
                  <a:srgbClr val="58585A"/>
                </a:solidFill>
                <a:latin typeface="Calibri"/>
                <a:ea typeface="Calibri"/>
                <a:cs typeface="Calibri"/>
                <a:sym typeface="Calibri"/>
              </a:rPr>
              <a:t>Source :</a:t>
            </a:r>
            <a:r>
              <a:rPr lang="en-US" sz="1000">
                <a:solidFill>
                  <a:srgbClr val="58585A"/>
                </a:solidFill>
                <a:latin typeface="Calibri"/>
                <a:ea typeface="Calibri"/>
                <a:cs typeface="Calibri"/>
                <a:sym typeface="Calibri"/>
              </a:rPr>
              <a:t> AEE, « Air quality in Europe — 2017 report », 2017, p. 22</a:t>
            </a:r>
            <a:endParaRPr sz="1000">
              <a:solidFill>
                <a:schemeClr val="dk1"/>
              </a:solidFill>
              <a:latin typeface="Calibri"/>
              <a:ea typeface="Calibri"/>
              <a:cs typeface="Calibri"/>
              <a:sym typeface="Calibri"/>
            </a:endParaRPr>
          </a:p>
        </p:txBody>
      </p:sp>
      <p:pic>
        <p:nvPicPr>
          <p:cNvPr id="123" name="Google Shape;123;p5"/>
          <p:cNvPicPr preferRelativeResize="0"/>
          <p:nvPr/>
        </p:nvPicPr>
        <p:blipFill rotWithShape="1">
          <a:blip r:embed="rId5">
            <a:alphaModFix/>
          </a:blip>
          <a:srcRect b="0" l="0" r="0" t="0"/>
          <a:stretch/>
        </p:blipFill>
        <p:spPr>
          <a:xfrm>
            <a:off x="1601246" y="1770291"/>
            <a:ext cx="5154202" cy="2847373"/>
          </a:xfrm>
          <a:prstGeom prst="rect">
            <a:avLst/>
          </a:prstGeom>
          <a:noFill/>
          <a:ln>
            <a:noFill/>
          </a:ln>
        </p:spPr>
      </p:pic>
      <p:sp>
        <p:nvSpPr>
          <p:cNvPr id="124" name="Google Shape;124;p5"/>
          <p:cNvSpPr txBox="1"/>
          <p:nvPr/>
        </p:nvSpPr>
        <p:spPr>
          <a:xfrm>
            <a:off x="2080260" y="1979577"/>
            <a:ext cx="541019" cy="274249"/>
          </a:xfrm>
          <a:prstGeom prst="rect">
            <a:avLst/>
          </a:prstGeom>
          <a:solidFill>
            <a:srgbClr val="DAE5F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Chauffage Ménager</a:t>
            </a:r>
            <a:endParaRPr b="1" sz="800">
              <a:solidFill>
                <a:schemeClr val="dk1"/>
              </a:solidFill>
              <a:latin typeface="Arial"/>
              <a:ea typeface="Arial"/>
              <a:cs typeface="Arial"/>
              <a:sym typeface="Arial"/>
            </a:endParaRPr>
          </a:p>
        </p:txBody>
      </p:sp>
      <p:sp>
        <p:nvSpPr>
          <p:cNvPr id="125" name="Google Shape;125;p5"/>
          <p:cNvSpPr txBox="1"/>
          <p:nvPr/>
        </p:nvSpPr>
        <p:spPr>
          <a:xfrm>
            <a:off x="2819400" y="1971955"/>
            <a:ext cx="541019" cy="282010"/>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Transport Routier</a:t>
            </a:r>
            <a:endParaRPr b="1" sz="800">
              <a:solidFill>
                <a:schemeClr val="dk1"/>
              </a:solidFill>
              <a:latin typeface="Arial"/>
              <a:ea typeface="Arial"/>
              <a:cs typeface="Arial"/>
              <a:sym typeface="Arial"/>
            </a:endParaRPr>
          </a:p>
        </p:txBody>
      </p:sp>
      <p:sp>
        <p:nvSpPr>
          <p:cNvPr id="126" name="Google Shape;126;p5"/>
          <p:cNvSpPr txBox="1"/>
          <p:nvPr/>
        </p:nvSpPr>
        <p:spPr>
          <a:xfrm>
            <a:off x="3589020" y="2055777"/>
            <a:ext cx="541019" cy="135615"/>
          </a:xfrm>
          <a:prstGeom prst="rect">
            <a:avLst/>
          </a:prstGeom>
          <a:solidFill>
            <a:srgbClr val="DAE5F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Energie</a:t>
            </a:r>
            <a:endParaRPr b="1" sz="800">
              <a:solidFill>
                <a:schemeClr val="dk1"/>
              </a:solidFill>
              <a:latin typeface="Arial"/>
              <a:ea typeface="Arial"/>
              <a:cs typeface="Arial"/>
              <a:sym typeface="Arial"/>
            </a:endParaRPr>
          </a:p>
        </p:txBody>
      </p:sp>
      <p:sp>
        <p:nvSpPr>
          <p:cNvPr id="127" name="Google Shape;127;p5"/>
          <p:cNvSpPr txBox="1"/>
          <p:nvPr/>
        </p:nvSpPr>
        <p:spPr>
          <a:xfrm>
            <a:off x="4373880" y="2025294"/>
            <a:ext cx="541019" cy="153245"/>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Industrie</a:t>
            </a:r>
            <a:endParaRPr b="1" sz="800">
              <a:solidFill>
                <a:schemeClr val="dk1"/>
              </a:solidFill>
              <a:latin typeface="Arial"/>
              <a:ea typeface="Arial"/>
              <a:cs typeface="Arial"/>
              <a:sym typeface="Arial"/>
            </a:endParaRPr>
          </a:p>
        </p:txBody>
      </p:sp>
      <p:sp>
        <p:nvSpPr>
          <p:cNvPr id="128" name="Google Shape;128;p5"/>
          <p:cNvSpPr txBox="1"/>
          <p:nvPr/>
        </p:nvSpPr>
        <p:spPr>
          <a:xfrm>
            <a:off x="5070764" y="2055777"/>
            <a:ext cx="707967" cy="135615"/>
          </a:xfrm>
          <a:prstGeom prst="rect">
            <a:avLst/>
          </a:prstGeom>
          <a:solidFill>
            <a:srgbClr val="DAE5F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Agriculture</a:t>
            </a:r>
            <a:endParaRPr b="1" sz="800">
              <a:solidFill>
                <a:schemeClr val="dk1"/>
              </a:solidFill>
              <a:latin typeface="Arial"/>
              <a:ea typeface="Arial"/>
              <a:cs typeface="Arial"/>
              <a:sym typeface="Arial"/>
            </a:endParaRPr>
          </a:p>
        </p:txBody>
      </p:sp>
      <p:sp>
        <p:nvSpPr>
          <p:cNvPr id="129" name="Google Shape;129;p5"/>
          <p:cNvSpPr txBox="1"/>
          <p:nvPr/>
        </p:nvSpPr>
        <p:spPr>
          <a:xfrm>
            <a:off x="5905500" y="2025295"/>
            <a:ext cx="541019" cy="135615"/>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Autres</a:t>
            </a:r>
            <a:endParaRPr b="1" sz="800">
              <a:solidFill>
                <a:schemeClr val="dk1"/>
              </a:solidFill>
              <a:latin typeface="Arial"/>
              <a:ea typeface="Arial"/>
              <a:cs typeface="Arial"/>
              <a:sym typeface="Arial"/>
            </a:endParaRPr>
          </a:p>
        </p:txBody>
      </p:sp>
      <p:sp>
        <p:nvSpPr>
          <p:cNvPr id="130" name="Google Shape;130;p5"/>
          <p:cNvSpPr txBox="1"/>
          <p:nvPr/>
        </p:nvSpPr>
        <p:spPr>
          <a:xfrm>
            <a:off x="2758372" y="4801199"/>
            <a:ext cx="1883665" cy="120226"/>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700">
                <a:solidFill>
                  <a:schemeClr val="dk1"/>
                </a:solidFill>
                <a:latin typeface="Arial"/>
                <a:ea typeface="Arial"/>
                <a:cs typeface="Arial"/>
                <a:sym typeface="Arial"/>
              </a:rPr>
              <a:t>Qualité de l’air en Europe – Rapport 2017</a:t>
            </a:r>
            <a:endParaRPr sz="700">
              <a:solidFill>
                <a:schemeClr val="dk1"/>
              </a:solidFill>
              <a:latin typeface="Arial"/>
              <a:ea typeface="Arial"/>
              <a:cs typeface="Arial"/>
              <a:sym typeface="Arial"/>
            </a:endParaRPr>
          </a:p>
        </p:txBody>
      </p:sp>
      <p:sp>
        <p:nvSpPr>
          <p:cNvPr id="131" name="Google Shape;131;p5"/>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DE PARTICULES (PM10)</a:t>
            </a:r>
            <a:endParaRPr sz="2800"/>
          </a:p>
        </p:txBody>
      </p:sp>
      <p:sp>
        <p:nvSpPr>
          <p:cNvPr id="137" name="Google Shape;137;p6"/>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38" name="Google Shape;138;p6"/>
          <p:cNvSpPr txBox="1"/>
          <p:nvPr/>
        </p:nvSpPr>
        <p:spPr>
          <a:xfrm>
            <a:off x="457200" y="731520"/>
            <a:ext cx="7651630" cy="9384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 - SOURCES DE POLLUANTS ATMOSPHÉRIQUES AU MOYEN-ORIENT ET EN AFRIQUE DU NORD </a:t>
            </a:r>
            <a:endParaRPr/>
          </a:p>
          <a:p>
            <a:pPr indent="0" lvl="0" marL="0" marR="0" rtl="0" algn="ctr">
              <a:spcBef>
                <a:spcPts val="680"/>
              </a:spcBef>
              <a:spcAft>
                <a:spcPts val="0"/>
              </a:spcAft>
              <a:buClr>
                <a:schemeClr val="dk1"/>
              </a:buClr>
              <a:buSzPts val="3400"/>
              <a:buFont typeface="Arial"/>
              <a:buNone/>
            </a:pPr>
            <a:r>
              <a:t/>
            </a:r>
            <a:endParaRPr b="1" i="1" sz="3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pic>
        <p:nvPicPr>
          <p:cNvPr id="139" name="Google Shape;139;p6">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40" name="Google Shape;140;p6"/>
          <p:cNvSpPr/>
          <p:nvPr/>
        </p:nvSpPr>
        <p:spPr>
          <a:xfrm>
            <a:off x="457199" y="1525724"/>
            <a:ext cx="7903029" cy="37856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La qualité de l’air de la région est affectée par des tempêtes de poussière d’origine naturelle liées à la poussière géologique soufflée par le vent et au sel des paysages arides et semi-arides</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La modélisation régionale montre que, pour les résidents du Moyen-Orient et de l’Afrique du Nord, les plus grands contributeurs à la pollution de l’air ambiant sont : </a:t>
            </a:r>
            <a:endParaRPr/>
          </a:p>
          <a:p>
            <a:pPr indent="-342900" lvl="0" marL="342900" marR="0" rtl="0" algn="l">
              <a:spcBef>
                <a:spcPts val="0"/>
              </a:spcBef>
              <a:spcAft>
                <a:spcPts val="0"/>
              </a:spcAft>
              <a:buClr>
                <a:schemeClr val="dk1"/>
              </a:buClr>
              <a:buSzPts val="2000"/>
              <a:buFont typeface="Calibri"/>
              <a:buAutoNum type="alphaLcParenBoth"/>
            </a:pPr>
            <a:r>
              <a:rPr lang="en-US" sz="2000">
                <a:solidFill>
                  <a:schemeClr val="dk1"/>
                </a:solidFill>
                <a:latin typeface="Calibri"/>
                <a:ea typeface="Calibri"/>
                <a:cs typeface="Calibri"/>
                <a:sym typeface="Calibri"/>
              </a:rPr>
              <a:t>véhicules routiers </a:t>
            </a:r>
            <a:endParaRPr/>
          </a:p>
          <a:p>
            <a:pPr indent="-342900" lvl="0" marL="342900" marR="0" rtl="0" algn="l">
              <a:spcBef>
                <a:spcPts val="0"/>
              </a:spcBef>
              <a:spcAft>
                <a:spcPts val="0"/>
              </a:spcAft>
              <a:buClr>
                <a:schemeClr val="dk1"/>
              </a:buClr>
              <a:buSzPts val="2000"/>
              <a:buFont typeface="Calibri"/>
              <a:buAutoNum type="alphaLcParenBoth"/>
            </a:pPr>
            <a:r>
              <a:rPr lang="en-US" sz="2000">
                <a:solidFill>
                  <a:schemeClr val="dk1"/>
                </a:solidFill>
                <a:latin typeface="Calibri"/>
                <a:ea typeface="Calibri"/>
                <a:cs typeface="Calibri"/>
                <a:sym typeface="Calibri"/>
              </a:rPr>
              <a:t>combustion des déchets municipaux et </a:t>
            </a:r>
            <a:endParaRPr/>
          </a:p>
          <a:p>
            <a:pPr indent="-342900" lvl="0" marL="342900" marR="0" rtl="0" algn="l">
              <a:spcBef>
                <a:spcPts val="0"/>
              </a:spcBef>
              <a:spcAft>
                <a:spcPts val="0"/>
              </a:spcAft>
              <a:buClr>
                <a:schemeClr val="dk1"/>
              </a:buClr>
              <a:buSzPts val="2000"/>
              <a:buFont typeface="Calibri"/>
              <a:buAutoNum type="alphaLcParenBoth"/>
            </a:pPr>
            <a:r>
              <a:rPr lang="en-US" sz="2000">
                <a:solidFill>
                  <a:schemeClr val="dk1"/>
                </a:solidFill>
                <a:latin typeface="Calibri"/>
                <a:ea typeface="Calibri"/>
                <a:cs typeface="Calibri"/>
                <a:sym typeface="Calibri"/>
              </a:rPr>
              <a:t>Processus industriels. </a:t>
            </a:r>
            <a:endParaRPr sz="2000">
              <a:solidFill>
                <a:schemeClr val="dk1"/>
              </a:solidFill>
              <a:latin typeface="Calibri"/>
              <a:ea typeface="Calibri"/>
              <a:cs typeface="Calibri"/>
              <a:sym typeface="Calibri"/>
            </a:endParaRPr>
          </a:p>
          <a:p>
            <a:pPr indent="-215900" lvl="0" marL="3429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En outre, la combustion des déchets agricoles est une source clé (en particulier en Afrique du Nord) ainsi que les émissions des centrales électriques (en particulier au Moyen-Orient) </a:t>
            </a:r>
            <a:endParaRPr sz="2000">
              <a:solidFill>
                <a:schemeClr val="dk1"/>
              </a:solidFill>
              <a:latin typeface="Calibri"/>
              <a:ea typeface="Calibri"/>
              <a:cs typeface="Calibri"/>
              <a:sym typeface="Calibri"/>
            </a:endParaRPr>
          </a:p>
        </p:txBody>
      </p:sp>
      <p:sp>
        <p:nvSpPr>
          <p:cNvPr id="141" name="Google Shape;141;p6"/>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DE PARTICULES (PM10)</a:t>
            </a:r>
            <a:endParaRPr sz="2800"/>
          </a:p>
        </p:txBody>
      </p:sp>
      <p:sp>
        <p:nvSpPr>
          <p:cNvPr id="147" name="Google Shape;147;p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48" name="Google Shape;148;p7"/>
          <p:cNvSpPr txBox="1"/>
          <p:nvPr/>
        </p:nvSpPr>
        <p:spPr>
          <a:xfrm>
            <a:off x="431800" y="7569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a:t>
            </a:r>
            <a:r>
              <a:rPr b="1" lang="en-US" sz="2400">
                <a:solidFill>
                  <a:schemeClr val="dk1"/>
                </a:solidFill>
                <a:latin typeface="Calibri"/>
                <a:ea typeface="Calibri"/>
                <a:cs typeface="Calibri"/>
                <a:sym typeface="Calibri"/>
              </a:rPr>
              <a:t> </a:t>
            </a:r>
            <a:endParaRPr/>
          </a:p>
          <a:p>
            <a:pPr indent="0" lvl="0" marL="0" marR="0" rtl="0" algn="ctr">
              <a:spcBef>
                <a:spcPts val="480"/>
              </a:spcBef>
              <a:spcAft>
                <a:spcPts val="0"/>
              </a:spcAft>
              <a:buClr>
                <a:schemeClr val="dk1"/>
              </a:buClr>
              <a:buSzPts val="2400"/>
              <a:buFont typeface="Arial"/>
              <a:buNone/>
            </a:pPr>
            <a:r>
              <a:t/>
            </a:r>
            <a:endParaRPr b="1" i="1" sz="2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pic>
        <p:nvPicPr>
          <p:cNvPr id="149" name="Google Shape;149;p7">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50" name="Google Shape;150;p7"/>
          <p:cNvSpPr/>
          <p:nvPr/>
        </p:nvSpPr>
        <p:spPr>
          <a:xfrm>
            <a:off x="287391" y="1220721"/>
            <a:ext cx="8574278" cy="978729"/>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None/>
            </a:pPr>
            <a:r>
              <a:rPr lang="en-US" sz="1800">
                <a:solidFill>
                  <a:schemeClr val="dk1"/>
                </a:solidFill>
                <a:latin typeface="Calibri"/>
                <a:ea typeface="Calibri"/>
                <a:cs typeface="Calibri"/>
                <a:sym typeface="Calibri"/>
              </a:rPr>
              <a:t>Les particules sont constituées d'un mélange complexe de particules solides et liquides de substances organiques et inorganiques en suspension dans l'air, de sulfate, de nitrates, d'ammoniac, de chlorure de sodium, de carbone noir, de poussières minérales et d'eau. Les particules touchent plus de personnes que tout autre polluant. </a:t>
            </a:r>
            <a:endParaRPr sz="1050">
              <a:solidFill>
                <a:schemeClr val="dk1"/>
              </a:solidFill>
              <a:latin typeface="Calibri"/>
              <a:ea typeface="Calibri"/>
              <a:cs typeface="Calibri"/>
              <a:sym typeface="Calibri"/>
            </a:endParaRPr>
          </a:p>
        </p:txBody>
      </p:sp>
      <p:pic>
        <p:nvPicPr>
          <p:cNvPr id="151" name="Google Shape;151;p7"/>
          <p:cNvPicPr preferRelativeResize="0"/>
          <p:nvPr/>
        </p:nvPicPr>
        <p:blipFill rotWithShape="1">
          <a:blip r:embed="rId5">
            <a:alphaModFix/>
          </a:blip>
          <a:srcRect b="0" l="0" r="0" t="0"/>
          <a:stretch/>
        </p:blipFill>
        <p:spPr>
          <a:xfrm>
            <a:off x="4821291" y="2204577"/>
            <a:ext cx="3865199" cy="2395936"/>
          </a:xfrm>
          <a:prstGeom prst="rect">
            <a:avLst/>
          </a:prstGeom>
          <a:noFill/>
          <a:ln>
            <a:noFill/>
          </a:ln>
          <a:effectLst>
            <a:outerShdw blurRad="292100" rotWithShape="0" algn="tl" dir="2700000" dist="139700">
              <a:srgbClr val="333333">
                <a:alpha val="64705"/>
              </a:srgbClr>
            </a:outerShdw>
          </a:effectLst>
        </p:spPr>
      </p:pic>
      <p:sp>
        <p:nvSpPr>
          <p:cNvPr id="152" name="Google Shape;152;p7"/>
          <p:cNvSpPr/>
          <p:nvPr/>
        </p:nvSpPr>
        <p:spPr>
          <a:xfrm>
            <a:off x="300091" y="2123943"/>
            <a:ext cx="4572000" cy="310854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classification des particules en fonction de leur taille, </a:t>
            </a:r>
            <a:endParaRPr/>
          </a:p>
          <a:p>
            <a:pPr indent="-285750" lvl="0" marL="285750" marR="0" rtl="0" algn="l">
              <a:spcBef>
                <a:spcPts val="0"/>
              </a:spcBef>
              <a:spcAft>
                <a:spcPts val="0"/>
              </a:spcAft>
              <a:buClr>
                <a:schemeClr val="dk1"/>
              </a:buClr>
              <a:buSzPts val="1600"/>
              <a:buFont typeface="Courier New"/>
              <a:buChar char="o"/>
            </a:pPr>
            <a:r>
              <a:rPr b="1" lang="en-US" sz="1600">
                <a:solidFill>
                  <a:schemeClr val="dk1"/>
                </a:solidFill>
                <a:latin typeface="Calibri"/>
                <a:ea typeface="Calibri"/>
                <a:cs typeface="Calibri"/>
                <a:sym typeface="Calibri"/>
              </a:rPr>
              <a:t>Les particules grossières (PM10), d’un diamètre supérieur à </a:t>
            </a:r>
            <a:r>
              <a:rPr lang="en-US" sz="1600">
                <a:solidFill>
                  <a:schemeClr val="dk1"/>
                </a:solidFill>
                <a:latin typeface="Calibri"/>
                <a:ea typeface="Calibri"/>
                <a:cs typeface="Calibri"/>
                <a:sym typeface="Calibri"/>
              </a:rPr>
              <a:t>2,5 μm et inférieur ou égal à 10 μm sont également définies comme des « particules respirables » (pouvant pénétrer et se loger profondément à l’intérieur des poumons)</a:t>
            </a:r>
            <a:endParaRPr/>
          </a:p>
          <a:p>
            <a:pPr indent="-184150" lvl="0" marL="285750" marR="0" rtl="0" algn="l">
              <a:spcBef>
                <a:spcPts val="0"/>
              </a:spcBef>
              <a:spcAft>
                <a:spcPts val="0"/>
              </a:spcAft>
              <a:buClr>
                <a:schemeClr val="dk1"/>
              </a:buClr>
              <a:buSzPts val="1600"/>
              <a:buFont typeface="Courier New"/>
              <a:buNone/>
            </a:pPr>
            <a:r>
              <a:t/>
            </a:r>
            <a:endParaRPr sz="1600">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1600"/>
              <a:buFont typeface="Courier New"/>
              <a:buChar char="o"/>
            </a:pPr>
            <a:r>
              <a:rPr b="1" lang="en-US" sz="1600">
                <a:solidFill>
                  <a:schemeClr val="dk1"/>
                </a:solidFill>
                <a:latin typeface="Calibri"/>
                <a:ea typeface="Calibri"/>
                <a:cs typeface="Calibri"/>
                <a:sym typeface="Calibri"/>
              </a:rPr>
              <a:t>Matières particulaires fines (PM</a:t>
            </a:r>
            <a:r>
              <a:rPr b="1" baseline="-25000" lang="en-US" sz="1600">
                <a:solidFill>
                  <a:schemeClr val="dk1"/>
                </a:solidFill>
                <a:latin typeface="Calibri"/>
                <a:ea typeface="Calibri"/>
                <a:cs typeface="Calibri"/>
                <a:sym typeface="Calibri"/>
              </a:rPr>
              <a:t>2,5</a:t>
            </a:r>
            <a:r>
              <a:rPr b="1" lang="en-US" sz="1600">
                <a:solidFill>
                  <a:schemeClr val="dk1"/>
                </a:solidFill>
                <a:latin typeface="Calibri"/>
                <a:ea typeface="Calibri"/>
                <a:cs typeface="Calibri"/>
                <a:sym typeface="Calibri"/>
              </a:rPr>
              <a:t>), </a:t>
            </a:r>
            <a:r>
              <a:rPr lang="en-US" sz="1600">
                <a:solidFill>
                  <a:schemeClr val="dk1"/>
                </a:solidFill>
                <a:latin typeface="Calibri"/>
                <a:ea typeface="Calibri"/>
                <a:cs typeface="Calibri"/>
                <a:sym typeface="Calibri"/>
              </a:rPr>
              <a:t>d'un diamètre de 2,5 microns ou moins (peuvent traverser la barrière pulmonaire et pénétrer dans le système sanguin)</a:t>
            </a:r>
            <a:r>
              <a:rPr b="1" lang="en-US" sz="1600">
                <a:solidFill>
                  <a:schemeClr val="dk1"/>
                </a:solidFill>
                <a:latin typeface="Calibri"/>
                <a:ea typeface="Calibri"/>
                <a:cs typeface="Calibri"/>
                <a:sym typeface="Calibri"/>
              </a:rPr>
              <a:t> </a:t>
            </a:r>
            <a:endParaRPr sz="1600">
              <a:solidFill>
                <a:schemeClr val="dk1"/>
              </a:solidFill>
              <a:latin typeface="Calibri"/>
              <a:ea typeface="Calibri"/>
              <a:cs typeface="Calibri"/>
              <a:sym typeface="Calibri"/>
            </a:endParaRPr>
          </a:p>
        </p:txBody>
      </p:sp>
      <p:sp>
        <p:nvSpPr>
          <p:cNvPr id="153" name="Google Shape;153;p7"/>
          <p:cNvSpPr/>
          <p:nvPr/>
        </p:nvSpPr>
        <p:spPr>
          <a:xfrm>
            <a:off x="400305" y="5179294"/>
            <a:ext cx="8743695"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Les mesures de la qualité de l'air sont généralement rapportées en termes de concentrations moyennes quotidiennes ou annuelles de particules de PM10 par mètre cube de volume d'air </a:t>
            </a:r>
            <a:endParaRPr b="1" sz="1800">
              <a:solidFill>
                <a:schemeClr val="dk1"/>
              </a:solidFill>
              <a:latin typeface="Calibri"/>
              <a:ea typeface="Calibri"/>
              <a:cs typeface="Calibri"/>
              <a:sym typeface="Calibri"/>
            </a:endParaRPr>
          </a:p>
        </p:txBody>
      </p:sp>
      <p:sp>
        <p:nvSpPr>
          <p:cNvPr id="154" name="Google Shape;154;p7"/>
          <p:cNvSpPr/>
          <p:nvPr/>
        </p:nvSpPr>
        <p:spPr>
          <a:xfrm>
            <a:off x="4786753" y="4789294"/>
            <a:ext cx="395967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Cour des comptes européenne - Rapport spécial Pollution de l'air : notre santé est encore insuffisamment protégée (23/2018)</a:t>
            </a:r>
            <a:endParaRPr sz="1000">
              <a:solidFill>
                <a:schemeClr val="dk1"/>
              </a:solidFill>
              <a:latin typeface="Calibri"/>
              <a:ea typeface="Calibri"/>
              <a:cs typeface="Calibri"/>
              <a:sym typeface="Calibri"/>
            </a:endParaRPr>
          </a:p>
        </p:txBody>
      </p:sp>
      <p:sp>
        <p:nvSpPr>
          <p:cNvPr id="155" name="Google Shape;155;p7"/>
          <p:cNvSpPr txBox="1"/>
          <p:nvPr/>
        </p:nvSpPr>
        <p:spPr>
          <a:xfrm>
            <a:off x="5554133" y="2293615"/>
            <a:ext cx="2489200" cy="197170"/>
          </a:xfrm>
          <a:prstGeom prst="rect">
            <a:avLst/>
          </a:prstGeom>
          <a:solidFill>
            <a:srgbClr val="93B3D7"/>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1200">
                <a:solidFill>
                  <a:schemeClr val="lt1"/>
                </a:solidFill>
                <a:latin typeface="Arial"/>
                <a:ea typeface="Arial"/>
                <a:cs typeface="Arial"/>
                <a:sym typeface="Arial"/>
              </a:rPr>
              <a:t>QUELS SONT LES EFFETS SUR </a:t>
            </a:r>
            <a:endParaRPr sz="1200">
              <a:solidFill>
                <a:schemeClr val="lt1"/>
              </a:solidFill>
              <a:latin typeface="Arial"/>
              <a:ea typeface="Arial"/>
              <a:cs typeface="Arial"/>
              <a:sym typeface="Arial"/>
            </a:endParaRPr>
          </a:p>
        </p:txBody>
      </p:sp>
      <p:sp>
        <p:nvSpPr>
          <p:cNvPr id="156" name="Google Shape;156;p7"/>
          <p:cNvSpPr txBox="1"/>
          <p:nvPr/>
        </p:nvSpPr>
        <p:spPr>
          <a:xfrm>
            <a:off x="5579533" y="2551849"/>
            <a:ext cx="2489200" cy="227948"/>
          </a:xfrm>
          <a:prstGeom prst="rect">
            <a:avLst/>
          </a:prstGeom>
          <a:solidFill>
            <a:srgbClr val="93B3D7"/>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400">
                <a:solidFill>
                  <a:schemeClr val="lt1"/>
                </a:solidFill>
                <a:latin typeface="Arial"/>
                <a:ea typeface="Arial"/>
                <a:cs typeface="Arial"/>
                <a:sym typeface="Arial"/>
              </a:rPr>
              <a:t>LA SANTE HUMAINE</a:t>
            </a:r>
            <a:endParaRPr b="1" sz="1400">
              <a:solidFill>
                <a:schemeClr val="lt1"/>
              </a:solidFill>
              <a:latin typeface="Arial"/>
              <a:ea typeface="Arial"/>
              <a:cs typeface="Arial"/>
              <a:sym typeface="Arial"/>
            </a:endParaRPr>
          </a:p>
        </p:txBody>
      </p:sp>
      <p:sp>
        <p:nvSpPr>
          <p:cNvPr id="157" name="Google Shape;157;p7"/>
          <p:cNvSpPr txBox="1"/>
          <p:nvPr/>
        </p:nvSpPr>
        <p:spPr>
          <a:xfrm>
            <a:off x="7191896" y="2962173"/>
            <a:ext cx="1430866" cy="120226"/>
          </a:xfrm>
          <a:prstGeom prst="rect">
            <a:avLst/>
          </a:prstGeom>
          <a:solidFill>
            <a:srgbClr val="93B3D7"/>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700">
                <a:solidFill>
                  <a:schemeClr val="dk1"/>
                </a:solidFill>
                <a:latin typeface="Calibri"/>
                <a:ea typeface="Calibri"/>
                <a:cs typeface="Calibri"/>
                <a:sym typeface="Calibri"/>
              </a:rPr>
              <a:t>Accident vasculaire cérébral</a:t>
            </a:r>
            <a:endParaRPr sz="700">
              <a:solidFill>
                <a:schemeClr val="dk1"/>
              </a:solidFill>
              <a:latin typeface="Calibri"/>
              <a:ea typeface="Calibri"/>
              <a:cs typeface="Calibri"/>
              <a:sym typeface="Calibri"/>
            </a:endParaRPr>
          </a:p>
        </p:txBody>
      </p:sp>
      <p:sp>
        <p:nvSpPr>
          <p:cNvPr id="158" name="Google Shape;158;p7"/>
          <p:cNvSpPr txBox="1"/>
          <p:nvPr/>
        </p:nvSpPr>
        <p:spPr>
          <a:xfrm>
            <a:off x="7151717" y="3318232"/>
            <a:ext cx="1430866" cy="120226"/>
          </a:xfrm>
          <a:prstGeom prst="rect">
            <a:avLst/>
          </a:prstGeom>
          <a:solidFill>
            <a:srgbClr val="93B3D7"/>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700">
                <a:solidFill>
                  <a:schemeClr val="dk1"/>
                </a:solidFill>
                <a:latin typeface="Calibri"/>
                <a:ea typeface="Calibri"/>
                <a:cs typeface="Calibri"/>
                <a:sym typeface="Calibri"/>
              </a:rPr>
              <a:t>Maladies respiratoires</a:t>
            </a:r>
            <a:endParaRPr/>
          </a:p>
        </p:txBody>
      </p:sp>
      <p:sp>
        <p:nvSpPr>
          <p:cNvPr id="159" name="Google Shape;159;p7"/>
          <p:cNvSpPr txBox="1"/>
          <p:nvPr/>
        </p:nvSpPr>
        <p:spPr>
          <a:xfrm>
            <a:off x="7368903" y="3655069"/>
            <a:ext cx="1217506" cy="120226"/>
          </a:xfrm>
          <a:prstGeom prst="rect">
            <a:avLst/>
          </a:prstGeom>
          <a:solidFill>
            <a:srgbClr val="93B3D7"/>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700">
                <a:solidFill>
                  <a:schemeClr val="dk1"/>
                </a:solidFill>
                <a:latin typeface="Calibri"/>
                <a:ea typeface="Calibri"/>
                <a:cs typeface="Calibri"/>
                <a:sym typeface="Calibri"/>
              </a:rPr>
              <a:t>Maladies et cancer du poumon</a:t>
            </a:r>
            <a:endParaRPr sz="700">
              <a:solidFill>
                <a:schemeClr val="lt1"/>
              </a:solidFill>
              <a:latin typeface="Arial"/>
              <a:ea typeface="Arial"/>
              <a:cs typeface="Arial"/>
              <a:sym typeface="Arial"/>
            </a:endParaRPr>
          </a:p>
        </p:txBody>
      </p:sp>
      <p:sp>
        <p:nvSpPr>
          <p:cNvPr id="160" name="Google Shape;160;p7"/>
          <p:cNvSpPr txBox="1"/>
          <p:nvPr/>
        </p:nvSpPr>
        <p:spPr>
          <a:xfrm>
            <a:off x="7489824" y="3972023"/>
            <a:ext cx="1105747" cy="120226"/>
          </a:xfrm>
          <a:prstGeom prst="rect">
            <a:avLst/>
          </a:prstGeom>
          <a:solidFill>
            <a:srgbClr val="93B3D7"/>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700">
                <a:solidFill>
                  <a:schemeClr val="dk1"/>
                </a:solidFill>
                <a:latin typeface="Calibri"/>
                <a:ea typeface="Calibri"/>
                <a:cs typeface="Calibri"/>
                <a:sym typeface="Calibri"/>
              </a:rPr>
              <a:t>Maladies Cardio-vasculaires</a:t>
            </a:r>
            <a:endParaRPr sz="700">
              <a:solidFill>
                <a:schemeClr val="dk1"/>
              </a:solidFill>
              <a:latin typeface="Calibri"/>
              <a:ea typeface="Calibri"/>
              <a:cs typeface="Calibri"/>
              <a:sym typeface="Calibri"/>
            </a:endParaRPr>
          </a:p>
        </p:txBody>
      </p:sp>
      <p:sp>
        <p:nvSpPr>
          <p:cNvPr id="161" name="Google Shape;161;p7"/>
          <p:cNvSpPr txBox="1"/>
          <p:nvPr/>
        </p:nvSpPr>
        <p:spPr>
          <a:xfrm>
            <a:off x="7553959" y="4307619"/>
            <a:ext cx="1054947" cy="120226"/>
          </a:xfrm>
          <a:prstGeom prst="rect">
            <a:avLst/>
          </a:prstGeom>
          <a:solidFill>
            <a:srgbClr val="93B3D7"/>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700">
                <a:solidFill>
                  <a:schemeClr val="dk1"/>
                </a:solidFill>
                <a:latin typeface="Calibri"/>
                <a:ea typeface="Calibri"/>
                <a:cs typeface="Calibri"/>
                <a:sym typeface="Calibri"/>
              </a:rPr>
              <a:t>Maladies du foie et du sang</a:t>
            </a:r>
            <a:endParaRPr/>
          </a:p>
        </p:txBody>
      </p:sp>
      <p:sp>
        <p:nvSpPr>
          <p:cNvPr id="162" name="Google Shape;162;p7"/>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DE PARTICULES (PM10)</a:t>
            </a:r>
            <a:endParaRPr sz="2800"/>
          </a:p>
        </p:txBody>
      </p:sp>
      <p:sp>
        <p:nvSpPr>
          <p:cNvPr id="168" name="Google Shape;168;p8"/>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69" name="Google Shape;169;p8"/>
          <p:cNvSpPr txBox="1"/>
          <p:nvPr/>
        </p:nvSpPr>
        <p:spPr>
          <a:xfrm>
            <a:off x="472440" y="77724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a:t>
            </a:r>
            <a:r>
              <a:rPr b="1" lang="en-US" sz="2400">
                <a:solidFill>
                  <a:schemeClr val="dk1"/>
                </a:solidFill>
                <a:latin typeface="Calibri"/>
                <a:ea typeface="Calibri"/>
                <a:cs typeface="Calibri"/>
                <a:sym typeface="Calibri"/>
              </a:rPr>
              <a:t> </a:t>
            </a:r>
            <a:endParaRPr/>
          </a:p>
          <a:p>
            <a:pPr indent="0" lvl="0" marL="0" marR="0" rtl="0" algn="ctr">
              <a:spcBef>
                <a:spcPts val="480"/>
              </a:spcBef>
              <a:spcAft>
                <a:spcPts val="0"/>
              </a:spcAft>
              <a:buClr>
                <a:schemeClr val="dk1"/>
              </a:buClr>
              <a:buSzPts val="2400"/>
              <a:buFont typeface="Arial"/>
              <a:buNone/>
            </a:pPr>
            <a:r>
              <a:t/>
            </a:r>
            <a:endParaRPr b="1" i="1" sz="2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pic>
        <p:nvPicPr>
          <p:cNvPr id="170" name="Google Shape;170;p8">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71" name="Google Shape;171;p8"/>
          <p:cNvSpPr/>
          <p:nvPr/>
        </p:nvSpPr>
        <p:spPr>
          <a:xfrm>
            <a:off x="1721862" y="5531631"/>
            <a:ext cx="5401952"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1000">
                <a:solidFill>
                  <a:srgbClr val="58585A"/>
                </a:solidFill>
                <a:latin typeface="Calibri"/>
                <a:ea typeface="Calibri"/>
                <a:cs typeface="Calibri"/>
                <a:sym typeface="Calibri"/>
              </a:rPr>
              <a:t>Source :</a:t>
            </a:r>
            <a:r>
              <a:rPr lang="en-US" sz="1000">
                <a:solidFill>
                  <a:srgbClr val="58585A"/>
                </a:solidFill>
                <a:latin typeface="Calibri"/>
                <a:ea typeface="Calibri"/>
                <a:cs typeface="Calibri"/>
                <a:sym typeface="Calibri"/>
              </a:rPr>
              <a:t> https://cdn.who.int/media/docs/default-source/air-pollution-documents/air-quality-and-health/who-air-quality-database-2021_final.pdf?sfvrsn=2371d57c_5</a:t>
            </a:r>
            <a:endParaRPr sz="1000">
              <a:solidFill>
                <a:schemeClr val="dk1"/>
              </a:solidFill>
              <a:latin typeface="Calibri"/>
              <a:ea typeface="Calibri"/>
              <a:cs typeface="Calibri"/>
              <a:sym typeface="Calibri"/>
            </a:endParaRPr>
          </a:p>
        </p:txBody>
      </p:sp>
      <p:pic>
        <p:nvPicPr>
          <p:cNvPr id="172" name="Google Shape;172;p8"/>
          <p:cNvPicPr preferRelativeResize="0"/>
          <p:nvPr/>
        </p:nvPicPr>
        <p:blipFill rotWithShape="1">
          <a:blip r:embed="rId5">
            <a:alphaModFix/>
          </a:blip>
          <a:srcRect b="0" l="0" r="0" t="0"/>
          <a:stretch/>
        </p:blipFill>
        <p:spPr>
          <a:xfrm>
            <a:off x="1711191" y="2491294"/>
            <a:ext cx="5412622" cy="2994417"/>
          </a:xfrm>
          <a:prstGeom prst="rect">
            <a:avLst/>
          </a:prstGeom>
          <a:noFill/>
          <a:ln>
            <a:noFill/>
          </a:ln>
          <a:effectLst>
            <a:outerShdw blurRad="292100" rotWithShape="0" algn="tl" dir="2700000" dist="139700">
              <a:srgbClr val="333333">
                <a:alpha val="64705"/>
              </a:srgbClr>
            </a:outerShdw>
          </a:effectLst>
        </p:spPr>
      </p:pic>
      <p:sp>
        <p:nvSpPr>
          <p:cNvPr id="173" name="Google Shape;173;p8"/>
          <p:cNvSpPr/>
          <p:nvPr/>
        </p:nvSpPr>
        <p:spPr>
          <a:xfrm>
            <a:off x="2667492" y="2506334"/>
            <a:ext cx="346954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Concentrations de PM10 (2010-2019)</a:t>
            </a:r>
            <a:endParaRPr sz="1800">
              <a:solidFill>
                <a:schemeClr val="dk1"/>
              </a:solidFill>
              <a:latin typeface="Calibri"/>
              <a:ea typeface="Calibri"/>
              <a:cs typeface="Calibri"/>
              <a:sym typeface="Calibri"/>
            </a:endParaRPr>
          </a:p>
        </p:txBody>
      </p:sp>
      <p:sp>
        <p:nvSpPr>
          <p:cNvPr id="174" name="Google Shape;174;p8"/>
          <p:cNvSpPr/>
          <p:nvPr/>
        </p:nvSpPr>
        <p:spPr>
          <a:xfrm>
            <a:off x="583373" y="1190281"/>
            <a:ext cx="8248206"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La couverture des mesures au sol des PM2,5 et des PM10 n'est toujours</a:t>
            </a:r>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pas homogène dans le monde entier. On trouve généralement davantage de mesures au sol dans les pays à revenu élevé et intermédiaire, en Chine, en Europe, en Inde et en Amérique du Nord</a:t>
            </a:r>
            <a:endParaRPr sz="2000">
              <a:solidFill>
                <a:schemeClr val="dk1"/>
              </a:solidFill>
              <a:latin typeface="Calibri"/>
              <a:ea typeface="Calibri"/>
              <a:cs typeface="Calibri"/>
              <a:sym typeface="Calibri"/>
            </a:endParaRPr>
          </a:p>
        </p:txBody>
      </p:sp>
      <p:sp>
        <p:nvSpPr>
          <p:cNvPr id="175" name="Google Shape;175;p8"/>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9"/>
          <p:cNvSpPr txBox="1"/>
          <p:nvPr>
            <p:ph idx="12" type="sldNum"/>
          </p:nvPr>
        </p:nvSpPr>
        <p:spPr>
          <a:xfrm>
            <a:off x="7010400" y="6563819"/>
            <a:ext cx="2133600" cy="29418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81" name="Google Shape;181;p9"/>
          <p:cNvSpPr txBox="1"/>
          <p:nvPr/>
        </p:nvSpPr>
        <p:spPr>
          <a:xfrm>
            <a:off x="435999" y="994832"/>
            <a:ext cx="8229600" cy="499558"/>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 - Directives de l’OMS sur la qualité de l’air</a:t>
            </a:r>
            <a:endParaRPr/>
          </a:p>
        </p:txBody>
      </p:sp>
      <p:sp>
        <p:nvSpPr>
          <p:cNvPr id="182" name="Google Shape;182;p9"/>
          <p:cNvSpPr txBox="1"/>
          <p:nvPr/>
        </p:nvSpPr>
        <p:spPr>
          <a:xfrm>
            <a:off x="0" y="17253"/>
            <a:ext cx="9144000" cy="731837"/>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E.1.2 - CONCENTRATION DE PARTICULES (PM10)</a:t>
            </a:r>
            <a:endParaRPr b="1" sz="2400">
              <a:solidFill>
                <a:srgbClr val="7F7F7F"/>
              </a:solidFill>
              <a:latin typeface="Calibri"/>
              <a:ea typeface="Calibri"/>
              <a:cs typeface="Calibri"/>
              <a:sym typeface="Calibri"/>
            </a:endParaRPr>
          </a:p>
        </p:txBody>
      </p:sp>
      <p:pic>
        <p:nvPicPr>
          <p:cNvPr id="183" name="Google Shape;183;p9"/>
          <p:cNvPicPr preferRelativeResize="0"/>
          <p:nvPr/>
        </p:nvPicPr>
        <p:blipFill rotWithShape="1">
          <a:blip r:embed="rId3">
            <a:alphaModFix/>
          </a:blip>
          <a:srcRect b="0" l="0" r="0" t="0"/>
          <a:stretch/>
        </p:blipFill>
        <p:spPr>
          <a:xfrm>
            <a:off x="361878" y="1538901"/>
            <a:ext cx="3871296" cy="1889924"/>
          </a:xfrm>
          <a:prstGeom prst="rect">
            <a:avLst/>
          </a:prstGeom>
          <a:noFill/>
          <a:ln>
            <a:noFill/>
          </a:ln>
        </p:spPr>
      </p:pic>
      <p:sp>
        <p:nvSpPr>
          <p:cNvPr id="184" name="Google Shape;184;p9"/>
          <p:cNvSpPr/>
          <p:nvPr/>
        </p:nvSpPr>
        <p:spPr>
          <a:xfrm>
            <a:off x="625255" y="4154753"/>
            <a:ext cx="5053246"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Calibri"/>
                <a:ea typeface="Calibri"/>
                <a:cs typeface="Calibri"/>
                <a:sym typeface="Calibri"/>
              </a:rPr>
              <a:t>Niveau AQG : Niveau des lignes directrices sur la qualité de l'air</a:t>
            </a:r>
            <a:endParaRPr sz="1200">
              <a:solidFill>
                <a:schemeClr val="dk1"/>
              </a:solidFill>
              <a:latin typeface="Calibri"/>
              <a:ea typeface="Calibri"/>
              <a:cs typeface="Calibri"/>
              <a:sym typeface="Calibri"/>
            </a:endParaRPr>
          </a:p>
          <a:p>
            <a:pPr indent="0" lvl="0" marL="0" marR="0" rtl="0" algn="l">
              <a:spcBef>
                <a:spcPts val="0"/>
              </a:spcBef>
              <a:spcAft>
                <a:spcPts val="0"/>
              </a:spcAft>
              <a:buNone/>
            </a:pPr>
            <a:r>
              <a:rPr lang="en-US" sz="1200">
                <a:solidFill>
                  <a:schemeClr val="dk1"/>
                </a:solidFill>
                <a:latin typeface="Calibri"/>
                <a:ea typeface="Calibri"/>
                <a:cs typeface="Calibri"/>
                <a:sym typeface="Calibri"/>
              </a:rPr>
              <a:t>Des objectifs intermédiaires sont proposés en tant qu'étapes progressives dans une réduction progressive des</a:t>
            </a:r>
            <a:endParaRPr/>
          </a:p>
          <a:p>
            <a:pPr indent="0" lvl="0" marL="0" marR="0" rtl="0" algn="l">
              <a:spcBef>
                <a:spcPts val="0"/>
              </a:spcBef>
              <a:spcAft>
                <a:spcPts val="0"/>
              </a:spcAft>
              <a:buNone/>
            </a:pPr>
            <a:r>
              <a:rPr lang="en-US" sz="1200">
                <a:solidFill>
                  <a:schemeClr val="dk1"/>
                </a:solidFill>
                <a:latin typeface="Calibri"/>
                <a:ea typeface="Calibri"/>
                <a:cs typeface="Calibri"/>
                <a:sym typeface="Calibri"/>
              </a:rPr>
              <a:t>et sont destinés à être utilisés dans des zones où la pollution est élevée.</a:t>
            </a:r>
            <a:endParaRPr sz="1200">
              <a:solidFill>
                <a:schemeClr val="dk1"/>
              </a:solidFill>
              <a:latin typeface="Calibri"/>
              <a:ea typeface="Calibri"/>
              <a:cs typeface="Calibri"/>
              <a:sym typeface="Calibri"/>
            </a:endParaRPr>
          </a:p>
        </p:txBody>
      </p:sp>
      <p:pic>
        <p:nvPicPr>
          <p:cNvPr id="185" name="Google Shape;185;p9"/>
          <p:cNvPicPr preferRelativeResize="0"/>
          <p:nvPr/>
        </p:nvPicPr>
        <p:blipFill rotWithShape="1">
          <a:blip r:embed="rId4">
            <a:alphaModFix/>
          </a:blip>
          <a:srcRect b="0" l="0" r="0" t="0"/>
          <a:stretch/>
        </p:blipFill>
        <p:spPr>
          <a:xfrm>
            <a:off x="246743" y="4154753"/>
            <a:ext cx="378512" cy="368806"/>
          </a:xfrm>
          <a:prstGeom prst="rect">
            <a:avLst/>
          </a:prstGeom>
          <a:noFill/>
          <a:ln>
            <a:noFill/>
          </a:ln>
        </p:spPr>
      </p:pic>
      <p:pic>
        <p:nvPicPr>
          <p:cNvPr id="186" name="Google Shape;186;p9"/>
          <p:cNvPicPr preferRelativeResize="0"/>
          <p:nvPr/>
        </p:nvPicPr>
        <p:blipFill rotWithShape="1">
          <a:blip r:embed="rId5">
            <a:alphaModFix/>
          </a:blip>
          <a:srcRect b="29868" l="35798" r="21345" t="29795"/>
          <a:stretch/>
        </p:blipFill>
        <p:spPr>
          <a:xfrm>
            <a:off x="4310743" y="1538901"/>
            <a:ext cx="3918857" cy="2074690"/>
          </a:xfrm>
          <a:prstGeom prst="rect">
            <a:avLst/>
          </a:prstGeom>
          <a:noFill/>
          <a:ln>
            <a:noFill/>
          </a:ln>
        </p:spPr>
      </p:pic>
      <p:sp>
        <p:nvSpPr>
          <p:cNvPr id="187" name="Google Shape;187;p9"/>
          <p:cNvSpPr/>
          <p:nvPr/>
        </p:nvSpPr>
        <p:spPr>
          <a:xfrm>
            <a:off x="246743" y="5019080"/>
            <a:ext cx="8320954"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https://apps.who.int/iris/bitstream/handle/10665/345329/9789240034228-eng.pdf</a:t>
            </a:r>
            <a:endParaRPr/>
          </a:p>
        </p:txBody>
      </p:sp>
      <p:sp>
        <p:nvSpPr>
          <p:cNvPr id="188" name="Google Shape;188;p9"/>
          <p:cNvSpPr txBox="1"/>
          <p:nvPr/>
        </p:nvSpPr>
        <p:spPr>
          <a:xfrm>
            <a:off x="946150" y="1618899"/>
            <a:ext cx="325120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Calibri"/>
                <a:ea typeface="Calibri"/>
                <a:cs typeface="Calibri"/>
                <a:sym typeface="Calibri"/>
              </a:rPr>
              <a:t>Niveau moyen annuel recommandé de l'AQG et objectifs intermédiaires</a:t>
            </a:r>
            <a:endParaRPr b="1" sz="800">
              <a:solidFill>
                <a:srgbClr val="7F7F7F"/>
              </a:solidFill>
              <a:latin typeface="Arial"/>
              <a:ea typeface="Arial"/>
              <a:cs typeface="Arial"/>
              <a:sym typeface="Arial"/>
            </a:endParaRPr>
          </a:p>
        </p:txBody>
      </p:sp>
      <p:sp>
        <p:nvSpPr>
          <p:cNvPr id="189" name="Google Shape;189;p9"/>
          <p:cNvSpPr txBox="1"/>
          <p:nvPr/>
        </p:nvSpPr>
        <p:spPr>
          <a:xfrm>
            <a:off x="4997450" y="1574449"/>
            <a:ext cx="3371850" cy="140051"/>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Niveau moyen de court-terme (24 heures) recommandé de l'AQG et objectifs </a:t>
            </a:r>
            <a:endParaRPr b="1" sz="800">
              <a:solidFill>
                <a:srgbClr val="7F7F7F"/>
              </a:solidFill>
              <a:latin typeface="Arial"/>
              <a:ea typeface="Arial"/>
              <a:cs typeface="Arial"/>
              <a:sym typeface="Arial"/>
            </a:endParaRPr>
          </a:p>
        </p:txBody>
      </p:sp>
      <p:sp>
        <p:nvSpPr>
          <p:cNvPr id="190" name="Google Shape;190;p9"/>
          <p:cNvSpPr txBox="1"/>
          <p:nvPr/>
        </p:nvSpPr>
        <p:spPr>
          <a:xfrm>
            <a:off x="4394200" y="1739549"/>
            <a:ext cx="1278467"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Intermédiaires pour PM10 *</a:t>
            </a:r>
            <a:endParaRPr b="1" sz="800">
              <a:solidFill>
                <a:srgbClr val="7F7F7F"/>
              </a:solidFill>
              <a:latin typeface="Arial"/>
              <a:ea typeface="Arial"/>
              <a:cs typeface="Arial"/>
              <a:sym typeface="Arial"/>
            </a:endParaRPr>
          </a:p>
        </p:txBody>
      </p:sp>
      <p:sp>
        <p:nvSpPr>
          <p:cNvPr id="191" name="Google Shape;191;p9"/>
          <p:cNvSpPr txBox="1"/>
          <p:nvPr/>
        </p:nvSpPr>
        <p:spPr>
          <a:xfrm>
            <a:off x="399144" y="1755878"/>
            <a:ext cx="569686"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pour PM10</a:t>
            </a:r>
            <a:endParaRPr b="1" sz="800">
              <a:solidFill>
                <a:srgbClr val="7F7F7F"/>
              </a:solidFill>
              <a:latin typeface="Arial"/>
              <a:ea typeface="Arial"/>
              <a:cs typeface="Arial"/>
              <a:sym typeface="Arial"/>
            </a:endParaRPr>
          </a:p>
        </p:txBody>
      </p:sp>
      <p:sp>
        <p:nvSpPr>
          <p:cNvPr id="192" name="Google Shape;192;p9"/>
          <p:cNvSpPr txBox="1"/>
          <p:nvPr/>
        </p:nvSpPr>
        <p:spPr>
          <a:xfrm>
            <a:off x="480788" y="2022579"/>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Recommandation</a:t>
            </a:r>
            <a:endParaRPr b="1" sz="800">
              <a:solidFill>
                <a:srgbClr val="7F7F7F"/>
              </a:solidFill>
              <a:latin typeface="Arial"/>
              <a:ea typeface="Arial"/>
              <a:cs typeface="Arial"/>
              <a:sym typeface="Arial"/>
            </a:endParaRPr>
          </a:p>
        </p:txBody>
      </p:sp>
      <p:sp>
        <p:nvSpPr>
          <p:cNvPr id="193" name="Google Shape;193;p9"/>
          <p:cNvSpPr txBox="1"/>
          <p:nvPr/>
        </p:nvSpPr>
        <p:spPr>
          <a:xfrm>
            <a:off x="4452713" y="2013054"/>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Recommandation</a:t>
            </a:r>
            <a:endParaRPr b="1" sz="800">
              <a:solidFill>
                <a:srgbClr val="7F7F7F"/>
              </a:solidFill>
              <a:latin typeface="Arial"/>
              <a:ea typeface="Arial"/>
              <a:cs typeface="Arial"/>
              <a:sym typeface="Arial"/>
            </a:endParaRPr>
          </a:p>
        </p:txBody>
      </p:sp>
      <p:sp>
        <p:nvSpPr>
          <p:cNvPr id="194" name="Google Shape;194;p9"/>
          <p:cNvSpPr txBox="1"/>
          <p:nvPr/>
        </p:nvSpPr>
        <p:spPr>
          <a:xfrm>
            <a:off x="448130" y="2256621"/>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Objectif intermédiaire 1</a:t>
            </a:r>
            <a:endParaRPr b="1" sz="800">
              <a:solidFill>
                <a:srgbClr val="7F7F7F"/>
              </a:solidFill>
              <a:latin typeface="Arial"/>
              <a:ea typeface="Arial"/>
              <a:cs typeface="Arial"/>
              <a:sym typeface="Arial"/>
            </a:endParaRPr>
          </a:p>
        </p:txBody>
      </p:sp>
      <p:sp>
        <p:nvSpPr>
          <p:cNvPr id="195" name="Google Shape;195;p9"/>
          <p:cNvSpPr txBox="1"/>
          <p:nvPr/>
        </p:nvSpPr>
        <p:spPr>
          <a:xfrm>
            <a:off x="419555" y="2494746"/>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Objectif intermédiaire 2</a:t>
            </a:r>
            <a:endParaRPr b="1" sz="800">
              <a:solidFill>
                <a:srgbClr val="7F7F7F"/>
              </a:solidFill>
              <a:latin typeface="Arial"/>
              <a:ea typeface="Arial"/>
              <a:cs typeface="Arial"/>
              <a:sym typeface="Arial"/>
            </a:endParaRPr>
          </a:p>
        </p:txBody>
      </p:sp>
      <p:sp>
        <p:nvSpPr>
          <p:cNvPr id="196" name="Google Shape;196;p9"/>
          <p:cNvSpPr txBox="1"/>
          <p:nvPr/>
        </p:nvSpPr>
        <p:spPr>
          <a:xfrm>
            <a:off x="422486" y="2704296"/>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Objectif intermédiaire 3</a:t>
            </a:r>
            <a:endParaRPr b="1" sz="800">
              <a:solidFill>
                <a:srgbClr val="7F7F7F"/>
              </a:solidFill>
              <a:latin typeface="Arial"/>
              <a:ea typeface="Arial"/>
              <a:cs typeface="Arial"/>
              <a:sym typeface="Arial"/>
            </a:endParaRPr>
          </a:p>
        </p:txBody>
      </p:sp>
      <p:sp>
        <p:nvSpPr>
          <p:cNvPr id="197" name="Google Shape;197;p9"/>
          <p:cNvSpPr txBox="1"/>
          <p:nvPr/>
        </p:nvSpPr>
        <p:spPr>
          <a:xfrm>
            <a:off x="416624" y="2946085"/>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Objectif intermédiaire 4</a:t>
            </a:r>
            <a:endParaRPr b="1" sz="800">
              <a:solidFill>
                <a:srgbClr val="7F7F7F"/>
              </a:solidFill>
              <a:latin typeface="Arial"/>
              <a:ea typeface="Arial"/>
              <a:cs typeface="Arial"/>
              <a:sym typeface="Arial"/>
            </a:endParaRPr>
          </a:p>
        </p:txBody>
      </p:sp>
      <p:sp>
        <p:nvSpPr>
          <p:cNvPr id="198" name="Google Shape;198;p9"/>
          <p:cNvSpPr txBox="1"/>
          <p:nvPr/>
        </p:nvSpPr>
        <p:spPr>
          <a:xfrm>
            <a:off x="442689" y="3165579"/>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Niveau AQG</a:t>
            </a:r>
            <a:endParaRPr b="1" sz="800">
              <a:solidFill>
                <a:srgbClr val="7F7F7F"/>
              </a:solidFill>
              <a:latin typeface="Arial"/>
              <a:ea typeface="Arial"/>
              <a:cs typeface="Arial"/>
              <a:sym typeface="Arial"/>
            </a:endParaRPr>
          </a:p>
        </p:txBody>
      </p:sp>
      <p:sp>
        <p:nvSpPr>
          <p:cNvPr id="199" name="Google Shape;199;p9"/>
          <p:cNvSpPr txBox="1"/>
          <p:nvPr/>
        </p:nvSpPr>
        <p:spPr>
          <a:xfrm>
            <a:off x="4469145" y="2274206"/>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Objectif intermédiaire 1</a:t>
            </a:r>
            <a:endParaRPr b="1" sz="800">
              <a:solidFill>
                <a:srgbClr val="7F7F7F"/>
              </a:solidFill>
              <a:latin typeface="Arial"/>
              <a:ea typeface="Arial"/>
              <a:cs typeface="Arial"/>
              <a:sym typeface="Arial"/>
            </a:endParaRPr>
          </a:p>
        </p:txBody>
      </p:sp>
      <p:sp>
        <p:nvSpPr>
          <p:cNvPr id="200" name="Google Shape;200;p9"/>
          <p:cNvSpPr txBox="1"/>
          <p:nvPr/>
        </p:nvSpPr>
        <p:spPr>
          <a:xfrm>
            <a:off x="4457422" y="2514529"/>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Objectif intermédiaire 2</a:t>
            </a:r>
            <a:endParaRPr b="1" sz="800">
              <a:solidFill>
                <a:srgbClr val="7F7F7F"/>
              </a:solidFill>
              <a:latin typeface="Arial"/>
              <a:ea typeface="Arial"/>
              <a:cs typeface="Arial"/>
              <a:sym typeface="Arial"/>
            </a:endParaRPr>
          </a:p>
        </p:txBody>
      </p:sp>
      <p:sp>
        <p:nvSpPr>
          <p:cNvPr id="201" name="Google Shape;201;p9"/>
          <p:cNvSpPr txBox="1"/>
          <p:nvPr/>
        </p:nvSpPr>
        <p:spPr>
          <a:xfrm>
            <a:off x="4439837" y="2702099"/>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Objectif intermédiaire 3</a:t>
            </a:r>
            <a:endParaRPr b="1" sz="800">
              <a:solidFill>
                <a:srgbClr val="7F7F7F"/>
              </a:solidFill>
              <a:latin typeface="Arial"/>
              <a:ea typeface="Arial"/>
              <a:cs typeface="Arial"/>
              <a:sym typeface="Arial"/>
            </a:endParaRPr>
          </a:p>
        </p:txBody>
      </p:sp>
      <p:sp>
        <p:nvSpPr>
          <p:cNvPr id="202" name="Google Shape;202;p9"/>
          <p:cNvSpPr txBox="1"/>
          <p:nvPr/>
        </p:nvSpPr>
        <p:spPr>
          <a:xfrm>
            <a:off x="4433975" y="2954145"/>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Objectif intermédiaire 4</a:t>
            </a:r>
            <a:endParaRPr b="1" sz="800">
              <a:solidFill>
                <a:srgbClr val="7F7F7F"/>
              </a:solidFill>
              <a:latin typeface="Arial"/>
              <a:ea typeface="Arial"/>
              <a:cs typeface="Arial"/>
              <a:sym typeface="Arial"/>
            </a:endParaRPr>
          </a:p>
        </p:txBody>
      </p:sp>
      <p:sp>
        <p:nvSpPr>
          <p:cNvPr id="203" name="Google Shape;203;p9"/>
          <p:cNvSpPr txBox="1"/>
          <p:nvPr/>
        </p:nvSpPr>
        <p:spPr>
          <a:xfrm>
            <a:off x="4416811" y="3159718"/>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Niveau AQG</a:t>
            </a:r>
            <a:endParaRPr b="1" sz="800">
              <a:solidFill>
                <a:srgbClr val="7F7F7F"/>
              </a:solidFill>
              <a:latin typeface="Arial"/>
              <a:ea typeface="Arial"/>
              <a:cs typeface="Arial"/>
              <a:sym typeface="Arial"/>
            </a:endParaRPr>
          </a:p>
        </p:txBody>
      </p:sp>
      <p:sp>
        <p:nvSpPr>
          <p:cNvPr id="204" name="Google Shape;204;p9"/>
          <p:cNvSpPr txBox="1"/>
          <p:nvPr/>
        </p:nvSpPr>
        <p:spPr>
          <a:xfrm>
            <a:off x="4384040" y="3365149"/>
            <a:ext cx="3749040"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600">
                <a:solidFill>
                  <a:schemeClr val="dk1"/>
                </a:solidFill>
                <a:latin typeface="Calibri"/>
                <a:ea typeface="Calibri"/>
                <a:cs typeface="Calibri"/>
                <a:sym typeface="Calibri"/>
              </a:rPr>
              <a:t>*défini comme le 99 percentile de la distribution annuelle de la concentration moyenne sur 24 heures (équivalent à 3-4</a:t>
            </a:r>
            <a:endParaRPr b="1" sz="600">
              <a:solidFill>
                <a:srgbClr val="7F7F7F"/>
              </a:solidFill>
              <a:latin typeface="Arial"/>
              <a:ea typeface="Arial"/>
              <a:cs typeface="Arial"/>
              <a:sym typeface="Arial"/>
            </a:endParaRPr>
          </a:p>
        </p:txBody>
      </p:sp>
      <p:sp>
        <p:nvSpPr>
          <p:cNvPr id="205" name="Google Shape;205;p9"/>
          <p:cNvSpPr txBox="1"/>
          <p:nvPr/>
        </p:nvSpPr>
        <p:spPr>
          <a:xfrm>
            <a:off x="4394200" y="3481989"/>
            <a:ext cx="970280"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600">
                <a:solidFill>
                  <a:schemeClr val="dk1"/>
                </a:solidFill>
                <a:latin typeface="Calibri"/>
                <a:ea typeface="Calibri"/>
                <a:cs typeface="Calibri"/>
                <a:sym typeface="Calibri"/>
              </a:rPr>
              <a:t>Jours de dépassement par an)</a:t>
            </a:r>
            <a:endParaRPr b="1" sz="600">
              <a:solidFill>
                <a:srgbClr val="7F7F7F"/>
              </a:solidFill>
              <a:latin typeface="Arial"/>
              <a:ea typeface="Arial"/>
              <a:cs typeface="Arial"/>
              <a:sym typeface="Arial"/>
            </a:endParaRPr>
          </a:p>
        </p:txBody>
      </p:sp>
      <p:sp>
        <p:nvSpPr>
          <p:cNvPr id="206" name="Google Shape;206;p9"/>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BCA854D-79C7-403E-97D1-0D59FD59559B}"/>
</file>

<file path=customXml/itemProps2.xml><?xml version="1.0" encoding="utf-8"?>
<ds:datastoreItem xmlns:ds="http://schemas.openxmlformats.org/officeDocument/2006/customXml" ds:itemID="{B294C3ED-0DE3-4388-B066-A353A759324F}"/>
</file>

<file path=customXml/itemProps3.xml><?xml version="1.0" encoding="utf-8"?>
<ds:datastoreItem xmlns:ds="http://schemas.openxmlformats.org/officeDocument/2006/customXml" ds:itemID="{A46C66E9-F1FA-415F-9DE3-F1EF7F125AF4}"/>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NOA</dc:creator>
  <dcterms:created xsi:type="dcterms:W3CDTF">2017-01-09T10:20:00Z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